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7" r:id="rId1"/>
  </p:sldMasterIdLst>
  <p:notesMasterIdLst>
    <p:notesMasterId r:id="rId31"/>
  </p:notesMasterIdLst>
  <p:sldIdLst>
    <p:sldId id="256" r:id="rId2"/>
    <p:sldId id="284" r:id="rId3"/>
    <p:sldId id="259" r:id="rId4"/>
    <p:sldId id="298" r:id="rId5"/>
    <p:sldId id="347" r:id="rId6"/>
    <p:sldId id="291" r:id="rId7"/>
    <p:sldId id="299" r:id="rId8"/>
    <p:sldId id="286" r:id="rId9"/>
    <p:sldId id="263" r:id="rId10"/>
    <p:sldId id="262" r:id="rId11"/>
    <p:sldId id="264" r:id="rId12"/>
    <p:sldId id="361" r:id="rId13"/>
    <p:sldId id="265" r:id="rId14"/>
    <p:sldId id="293" r:id="rId15"/>
    <p:sldId id="317" r:id="rId16"/>
    <p:sldId id="359" r:id="rId17"/>
    <p:sldId id="358" r:id="rId18"/>
    <p:sldId id="360" r:id="rId19"/>
    <p:sldId id="305" r:id="rId20"/>
    <p:sldId id="351" r:id="rId21"/>
    <p:sldId id="352" r:id="rId22"/>
    <p:sldId id="353" r:id="rId23"/>
    <p:sldId id="354" r:id="rId24"/>
    <p:sldId id="355" r:id="rId25"/>
    <p:sldId id="356" r:id="rId26"/>
    <p:sldId id="357" r:id="rId27"/>
    <p:sldId id="340" r:id="rId28"/>
    <p:sldId id="350" r:id="rId29"/>
    <p:sldId id="279" r:id="rId3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BCFD5E8-0359-4721-A826-00A83DA0B287}">
  <a:tblStyle styleId="{7BCFD5E8-0359-4721-A826-00A83DA0B28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01" y="18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14508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95169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44803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0" name="Google Shape;500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189287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95627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7459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F61EA0F-A667-4B49-8422-0062BC55E249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427877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37f2e713407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pt-BR"/>
              <a:t>Em caso de discordância, pedido de reconsideração e/ou recursos. Falar sobre a importância de dar início aos cursos ENAP.</a:t>
            </a:r>
            <a:endParaRPr/>
          </a:p>
        </p:txBody>
      </p:sp>
      <p:sp>
        <p:nvSpPr>
          <p:cNvPr id="267" name="Google Shape;267;g37f2e713407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544483" y="657775"/>
            <a:ext cx="1299300" cy="4329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12" name="Google Shape;12;p2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4" name="Google Shape;14;p2"/>
          <p:cNvGrpSpPr/>
          <p:nvPr/>
        </p:nvGrpSpPr>
        <p:grpSpPr>
          <a:xfrm rot="10800000" flipH="1">
            <a:off x="1" y="1090763"/>
            <a:ext cx="8847502" cy="2961975"/>
            <a:chOff x="-8178042" y="-4493254"/>
            <a:chExt cx="19483598" cy="6522736"/>
          </a:xfrm>
        </p:grpSpPr>
        <p:sp>
          <p:nvSpPr>
            <p:cNvPr id="15" name="Google Shape;15;p2"/>
            <p:cNvSpPr/>
            <p:nvPr/>
          </p:nvSpPr>
          <p:spPr>
            <a:xfrm>
              <a:off x="-8178042" y="-4493118"/>
              <a:ext cx="129684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17" name="Google Shape;17;p2"/>
          <p:cNvGrpSpPr/>
          <p:nvPr/>
        </p:nvGrpSpPr>
        <p:grpSpPr>
          <a:xfrm>
            <a:off x="3677236" y="4278349"/>
            <a:ext cx="5480829" cy="432996"/>
            <a:chOff x="5582265" y="4646738"/>
            <a:chExt cx="5480829" cy="432996"/>
          </a:xfrm>
        </p:grpSpPr>
        <p:sp>
          <p:nvSpPr>
            <p:cNvPr id="18" name="Google Shape;18;p2"/>
            <p:cNvSpPr/>
            <p:nvPr/>
          </p:nvSpPr>
          <p:spPr>
            <a:xfrm rot="10800000">
              <a:off x="5582265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9" name="Google Shape;19;p2"/>
            <p:cNvGrpSpPr/>
            <p:nvPr/>
          </p:nvGrpSpPr>
          <p:grpSpPr>
            <a:xfrm flipH="1">
              <a:off x="5585232" y="4646738"/>
              <a:ext cx="5477861" cy="304551"/>
              <a:chOff x="-24158748" y="330075"/>
              <a:chExt cx="30568423" cy="1699506"/>
            </a:xfrm>
          </p:grpSpPr>
          <p:sp>
            <p:nvSpPr>
              <p:cNvPr id="20" name="Google Shape;20;p2"/>
              <p:cNvSpPr/>
              <p:nvPr/>
            </p:nvSpPr>
            <p:spPr>
              <a:xfrm>
                <a:off x="-24158748" y="330081"/>
                <a:ext cx="289080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710175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" name="Google Shape;22;p2"/>
          <p:cNvSpPr txBox="1">
            <a:spLocks noGrp="1"/>
          </p:cNvSpPr>
          <p:nvPr>
            <p:ph type="ctrTitle"/>
          </p:nvPr>
        </p:nvSpPr>
        <p:spPr>
          <a:xfrm>
            <a:off x="685800" y="1090750"/>
            <a:ext cx="5367900" cy="296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5697214" y="2635519"/>
            <a:ext cx="889200" cy="296400"/>
          </a:xfrm>
          <a:prstGeom prst="triangle">
            <a:avLst>
              <a:gd name="adj" fmla="val 32425"/>
            </a:avLst>
          </a:prstGeom>
          <a:solidFill>
            <a:srgbClr val="26324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Arvo"/>
              <a:ea typeface="Arvo"/>
              <a:cs typeface="Arvo"/>
              <a:sym typeface="Arvo"/>
            </a:endParaRPr>
          </a:p>
        </p:txBody>
      </p:sp>
      <p:grpSp>
        <p:nvGrpSpPr>
          <p:cNvPr id="25" name="Google Shape;25;p3"/>
          <p:cNvGrpSpPr/>
          <p:nvPr/>
        </p:nvGrpSpPr>
        <p:grpSpPr>
          <a:xfrm>
            <a:off x="0" y="-7088"/>
            <a:ext cx="8661398" cy="5150588"/>
            <a:chOff x="0" y="-7088"/>
            <a:chExt cx="8661398" cy="5150588"/>
          </a:xfrm>
        </p:grpSpPr>
        <p:sp>
          <p:nvSpPr>
            <p:cNvPr id="26" name="Google Shape;26;p3"/>
            <p:cNvSpPr/>
            <p:nvPr/>
          </p:nvSpPr>
          <p:spPr>
            <a:xfrm>
              <a:off x="0" y="0"/>
              <a:ext cx="3525000" cy="5143500"/>
            </a:xfrm>
            <a:prstGeom prst="rect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10800000" flipH="1">
              <a:off x="3517898" y="-7088"/>
              <a:ext cx="5143500" cy="5143500"/>
            </a:xfrm>
            <a:prstGeom prst="rtTriangle">
              <a:avLst/>
            </a:prstGeom>
            <a:solidFill>
              <a:srgbClr val="C7D3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28" name="Google Shape;28;p3"/>
          <p:cNvGrpSpPr/>
          <p:nvPr/>
        </p:nvGrpSpPr>
        <p:grpSpPr>
          <a:xfrm rot="10800000" flipH="1">
            <a:off x="-2" y="2924826"/>
            <a:ext cx="6589087" cy="2027268"/>
            <a:chOff x="-9894852" y="-4493254"/>
            <a:chExt cx="21200407" cy="6522740"/>
          </a:xfrm>
        </p:grpSpPr>
        <p:sp>
          <p:nvSpPr>
            <p:cNvPr id="29" name="Google Shape;29;p3"/>
            <p:cNvSpPr/>
            <p:nvPr/>
          </p:nvSpPr>
          <p:spPr>
            <a:xfrm>
              <a:off x="-9894852" y="-4493114"/>
              <a:ext cx="14685300" cy="6522600"/>
            </a:xfrm>
            <a:prstGeom prst="rect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sp>
          <p:nvSpPr>
            <p:cNvPr id="30" name="Google Shape;30;p3"/>
            <p:cNvSpPr/>
            <p:nvPr/>
          </p:nvSpPr>
          <p:spPr>
            <a:xfrm>
              <a:off x="4782955" y="-4493254"/>
              <a:ext cx="6522600" cy="6522600"/>
            </a:xfrm>
            <a:prstGeom prst="rtTriangle">
              <a:avLst/>
            </a:prstGeom>
            <a:solidFill>
              <a:srgbClr val="3F537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</p:grpSp>
      <p:grpSp>
        <p:nvGrpSpPr>
          <p:cNvPr id="31" name="Google Shape;31;p3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32" name="Google Shape;32;p3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3" name="Google Shape;33;p3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34" name="Google Shape;34;p3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Google Shape;36;p3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37" name="Google Shape;37;p3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9" name="Google Shape;39;p3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1pPr>
            <a:lvl2pPr lvl="1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2pPr>
            <a:lvl3pPr lvl="2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3pPr>
            <a:lvl4pPr lvl="3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4pPr>
            <a:lvl5pPr lvl="4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5pPr>
            <a:lvl6pPr lvl="5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6pPr>
            <a:lvl7pPr lvl="6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7pPr>
            <a:lvl8pPr lvl="7" rtl="0">
              <a:spcBef>
                <a:spcPts val="1000"/>
              </a:spcBef>
              <a:spcAft>
                <a:spcPts val="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8pPr>
            <a:lvl9pPr lvl="8" rtl="0">
              <a:spcBef>
                <a:spcPts val="1000"/>
              </a:spcBef>
              <a:spcAft>
                <a:spcPts val="1000"/>
              </a:spcAft>
              <a:buClr>
                <a:srgbClr val="FF9800"/>
              </a:buClr>
              <a:buSzPts val="2000"/>
              <a:buNone/>
              <a:defRPr sz="2000">
                <a:solidFill>
                  <a:srgbClr val="FF9800"/>
                </a:solidFill>
              </a:defRPr>
            </a:lvl9pPr>
          </a:lstStyle>
          <a:p>
            <a:endParaRPr/>
          </a:p>
        </p:txBody>
      </p:sp>
      <p:sp>
        <p:nvSpPr>
          <p:cNvPr id="41" name="Google Shape;41;p3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Google Shape;62;p5"/>
          <p:cNvGrpSpPr/>
          <p:nvPr/>
        </p:nvGrpSpPr>
        <p:grpSpPr>
          <a:xfrm>
            <a:off x="-4" y="40"/>
            <a:ext cx="7072430" cy="1327315"/>
            <a:chOff x="-4" y="40"/>
            <a:chExt cx="7072430" cy="1327315"/>
          </a:xfrm>
        </p:grpSpPr>
        <p:sp>
          <p:nvSpPr>
            <p:cNvPr id="63" name="Google Shape;63;p5"/>
            <p:cNvSpPr/>
            <p:nvPr/>
          </p:nvSpPr>
          <p:spPr>
            <a:xfrm>
              <a:off x="6292649" y="126425"/>
              <a:ext cx="779700" cy="2598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Arvo"/>
                <a:ea typeface="Arvo"/>
                <a:cs typeface="Arvo"/>
                <a:sym typeface="Arvo"/>
              </a:endParaRPr>
            </a:p>
          </p:txBody>
        </p:sp>
        <p:grpSp>
          <p:nvGrpSpPr>
            <p:cNvPr id="64" name="Google Shape;64;p5"/>
            <p:cNvGrpSpPr/>
            <p:nvPr/>
          </p:nvGrpSpPr>
          <p:grpSpPr>
            <a:xfrm rot="10800000" flipH="1">
              <a:off x="3" y="40"/>
              <a:ext cx="6756168" cy="1327315"/>
              <a:chOff x="-2168138" y="330075"/>
              <a:chExt cx="8650663" cy="1699506"/>
            </a:xfrm>
          </p:grpSpPr>
          <p:sp>
            <p:nvSpPr>
              <p:cNvPr id="65" name="Google Shape;65;p5"/>
              <p:cNvSpPr/>
              <p:nvPr/>
            </p:nvSpPr>
            <p:spPr>
              <a:xfrm>
                <a:off x="-2168138" y="330081"/>
                <a:ext cx="69582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6" name="Google Shape;66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  <p:grpSp>
          <p:nvGrpSpPr>
            <p:cNvPr id="67" name="Google Shape;67;p5"/>
            <p:cNvGrpSpPr/>
            <p:nvPr/>
          </p:nvGrpSpPr>
          <p:grpSpPr>
            <a:xfrm rot="10800000" flipH="1">
              <a:off x="-4" y="381007"/>
              <a:ext cx="7072430" cy="771744"/>
              <a:chOff x="-9092084" y="330075"/>
              <a:chExt cx="15574609" cy="1699501"/>
            </a:xfrm>
          </p:grpSpPr>
          <p:sp>
            <p:nvSpPr>
              <p:cNvPr id="68" name="Google Shape;68;p5"/>
              <p:cNvSpPr/>
              <p:nvPr/>
            </p:nvSpPr>
            <p:spPr>
              <a:xfrm>
                <a:off x="-9092084" y="330076"/>
                <a:ext cx="1388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  <p:sp>
            <p:nvSpPr>
              <p:cNvPr id="69" name="Google Shape;69;p5"/>
              <p:cNvSpPr/>
              <p:nvPr/>
            </p:nvSpPr>
            <p:spPr>
              <a:xfrm>
                <a:off x="4783025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Arvo"/>
                  <a:ea typeface="Arvo"/>
                  <a:cs typeface="Arvo"/>
                  <a:sym typeface="Arvo"/>
                </a:endParaRPr>
              </a:p>
            </p:txBody>
          </p:sp>
        </p:grpSp>
      </p:grpSp>
      <p:grpSp>
        <p:nvGrpSpPr>
          <p:cNvPr id="70" name="Google Shape;70;p5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71" name="Google Shape;71;p5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2" name="Google Shape;72;p5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73" name="Google Shape;73;p5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5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5" name="Google Shape;75;p5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76" name="Google Shape;76;p5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5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8" name="Google Shape;78;p5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▰"/>
              <a:defRPr/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SzPts val="2400"/>
              <a:buChar char="▻"/>
              <a:defRPr/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SzPts val="2400"/>
              <a:buChar char="▻"/>
              <a:defRPr/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grpSp>
        <p:nvGrpSpPr>
          <p:cNvPr id="164" name="Google Shape;164;p10"/>
          <p:cNvGrpSpPr/>
          <p:nvPr/>
        </p:nvGrpSpPr>
        <p:grpSpPr>
          <a:xfrm>
            <a:off x="6946842" y="4472723"/>
            <a:ext cx="2202830" cy="670795"/>
            <a:chOff x="5575242" y="4472723"/>
            <a:chExt cx="2202830" cy="670795"/>
          </a:xfrm>
        </p:grpSpPr>
        <p:sp>
          <p:nvSpPr>
            <p:cNvPr id="165" name="Google Shape;165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D26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6" name="Google Shape;166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67" name="Google Shape;167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9" name="Google Shape;169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0" name="Google Shape;170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FF98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72" name="Google Shape;172;p10"/>
          <p:cNvGrpSpPr/>
          <p:nvPr/>
        </p:nvGrpSpPr>
        <p:grpSpPr>
          <a:xfrm rot="10800000">
            <a:off x="-8" y="-2"/>
            <a:ext cx="2202830" cy="670795"/>
            <a:chOff x="5575242" y="4472723"/>
            <a:chExt cx="2202830" cy="670795"/>
          </a:xfrm>
        </p:grpSpPr>
        <p:sp>
          <p:nvSpPr>
            <p:cNvPr id="173" name="Google Shape;173;p10"/>
            <p:cNvSpPr/>
            <p:nvPr/>
          </p:nvSpPr>
          <p:spPr>
            <a:xfrm rot="10800000">
              <a:off x="5575242" y="4948334"/>
              <a:ext cx="394200" cy="131400"/>
            </a:xfrm>
            <a:prstGeom prst="triangle">
              <a:avLst>
                <a:gd name="adj" fmla="val 32425"/>
              </a:avLst>
            </a:prstGeom>
            <a:solidFill>
              <a:srgbClr val="2632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74" name="Google Shape;174;p10"/>
            <p:cNvGrpSpPr/>
            <p:nvPr/>
          </p:nvGrpSpPr>
          <p:grpSpPr>
            <a:xfrm flipH="1">
              <a:off x="5734850" y="4472723"/>
              <a:ext cx="2040837" cy="670795"/>
              <a:chOff x="1297954" y="330075"/>
              <a:chExt cx="5169293" cy="1699506"/>
            </a:xfrm>
          </p:grpSpPr>
          <p:sp>
            <p:nvSpPr>
              <p:cNvPr id="175" name="Google Shape;175;p10"/>
              <p:cNvSpPr/>
              <p:nvPr/>
            </p:nvSpPr>
            <p:spPr>
              <a:xfrm>
                <a:off x="1297954" y="330081"/>
                <a:ext cx="3476700" cy="1699500"/>
              </a:xfrm>
              <a:prstGeom prst="rect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10"/>
              <p:cNvSpPr/>
              <p:nvPr/>
            </p:nvSpPr>
            <p:spPr>
              <a:xfrm>
                <a:off x="4767747" y="330075"/>
                <a:ext cx="1699500" cy="1699500"/>
              </a:xfrm>
              <a:prstGeom prst="rtTriangle">
                <a:avLst/>
              </a:prstGeom>
              <a:solidFill>
                <a:srgbClr val="C7D3E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7" name="Google Shape;177;p10"/>
            <p:cNvGrpSpPr/>
            <p:nvPr/>
          </p:nvGrpSpPr>
          <p:grpSpPr>
            <a:xfrm flipH="1">
              <a:off x="5578209" y="4646738"/>
              <a:ext cx="2199863" cy="304563"/>
              <a:chOff x="-5827153" y="330075"/>
              <a:chExt cx="12276019" cy="1699569"/>
            </a:xfrm>
          </p:grpSpPr>
          <p:sp>
            <p:nvSpPr>
              <p:cNvPr id="178" name="Google Shape;178;p10"/>
              <p:cNvSpPr/>
              <p:nvPr/>
            </p:nvSpPr>
            <p:spPr>
              <a:xfrm>
                <a:off x="-5827153" y="330144"/>
                <a:ext cx="10612200" cy="1699500"/>
              </a:xfrm>
              <a:prstGeom prst="rect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10"/>
              <p:cNvSpPr/>
              <p:nvPr/>
            </p:nvSpPr>
            <p:spPr>
              <a:xfrm>
                <a:off x="4749366" y="330075"/>
                <a:ext cx="1699500" cy="1699500"/>
              </a:xfrm>
              <a:prstGeom prst="rtTriangle">
                <a:avLst/>
              </a:prstGeom>
              <a:solidFill>
                <a:srgbClr val="3F537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8"/>
          <p:cNvSpPr/>
          <p:nvPr userDrawn="1"/>
        </p:nvSpPr>
        <p:spPr>
          <a:xfrm>
            <a:off x="192024" y="198882"/>
            <a:ext cx="8762287" cy="4749325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 rtl="0"/>
            <a:endParaRPr lang="pt-BR" sz="1350" noProof="0"/>
          </a:p>
        </p:txBody>
      </p:sp>
      <p:cxnSp>
        <p:nvCxnSpPr>
          <p:cNvPr id="12" name="Conector reto 11"/>
          <p:cNvCxnSpPr/>
          <p:nvPr userDrawn="1"/>
        </p:nvCxnSpPr>
        <p:spPr>
          <a:xfrm>
            <a:off x="453326" y="897294"/>
            <a:ext cx="8237349" cy="0"/>
          </a:xfrm>
          <a:prstGeom prst="line">
            <a:avLst/>
          </a:prstGeom>
          <a:ln w="25400">
            <a:solidFill>
              <a:srgbClr val="D2472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ítulo 3"/>
          <p:cNvSpPr>
            <a:spLocks noGrp="1"/>
          </p:cNvSpPr>
          <p:nvPr>
            <p:ph type="title" hasCustomPrompt="1"/>
          </p:nvPr>
        </p:nvSpPr>
        <p:spPr>
          <a:xfrm>
            <a:off x="390906" y="336042"/>
            <a:ext cx="5157839" cy="480060"/>
          </a:xfrm>
        </p:spPr>
        <p:txBody>
          <a:bodyPr rtlCol="0" anchor="b" anchorCtr="0">
            <a:normAutofit/>
          </a:bodyPr>
          <a:lstStyle>
            <a:lvl1pPr>
              <a:defRPr sz="21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quarter" idx="10" hasCustomPrompt="1"/>
          </p:nvPr>
        </p:nvSpPr>
        <p:spPr>
          <a:xfrm>
            <a:off x="404622" y="1076706"/>
            <a:ext cx="3312414" cy="298323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lang="en-US" sz="90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lang="en-US"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marL="0" lvl="0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pt-BR" noProof="0"/>
              <a:t>Clique para editar o texto Mestre</a:t>
            </a:r>
          </a:p>
          <a:p>
            <a:pPr marL="0" lvl="1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pt-BR" noProof="0"/>
              <a:t>Segundo nível</a:t>
            </a:r>
          </a:p>
          <a:p>
            <a:pPr marL="0" lvl="2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pt-BR" noProof="0"/>
              <a:t>Terceiro nível</a:t>
            </a:r>
          </a:p>
          <a:p>
            <a:pPr marL="0" lvl="3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pt-BR" noProof="0"/>
              <a:t>Quarto nível</a:t>
            </a:r>
          </a:p>
          <a:p>
            <a:pPr marL="0" lvl="4" indent="0" rtl="0">
              <a:lnSpc>
                <a:spcPct val="150000"/>
              </a:lnSpc>
              <a:spcBef>
                <a:spcPts val="750"/>
              </a:spcBef>
              <a:spcAft>
                <a:spcPts val="900"/>
              </a:spcAft>
              <a:buNone/>
            </a:pPr>
            <a:r>
              <a:rPr lang="pt-BR" noProof="0"/>
              <a:t>Quinto nível</a:t>
            </a:r>
          </a:p>
        </p:txBody>
      </p:sp>
      <p:sp>
        <p:nvSpPr>
          <p:cNvPr id="6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04622" y="4652964"/>
            <a:ext cx="2457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B5482A46-B58D-44BD-B615-3FF4A9AD9F87}" type="datetime1">
              <a:rPr lang="pt-BR" noProof="0" smtClean="0"/>
              <a:t>14/01/2026</a:t>
            </a:fld>
            <a:endParaRPr lang="pt-BR" noProof="0"/>
          </a:p>
        </p:txBody>
      </p:sp>
      <p:sp>
        <p:nvSpPr>
          <p:cNvPr id="7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486150" y="4652964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endParaRPr lang="pt-BR" noProof="0"/>
          </a:p>
        </p:txBody>
      </p:sp>
      <p:sp>
        <p:nvSpPr>
          <p:cNvPr id="8" name="Espaço Reservado para o Número do Slide 5"/>
          <p:cNvSpPr>
            <a:spLocks noGrp="1"/>
          </p:cNvSpPr>
          <p:nvPr>
            <p:ph type="sldNum" sz="quarter" idx="4"/>
          </p:nvPr>
        </p:nvSpPr>
        <p:spPr>
          <a:xfrm>
            <a:off x="6278945" y="4652964"/>
            <a:ext cx="24574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9860EDB8-5305-433F-BE41-D7A86D811DB3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410070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body" idx="1"/>
          </p:nvPr>
        </p:nvSpPr>
        <p:spPr>
          <a:xfrm>
            <a:off x="311760" y="1152360"/>
            <a:ext cx="399960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4325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50"/>
              <a:buChar char="•"/>
              <a:defRPr sz="1350" b="0" i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48304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0"/>
          <p:cNvSpPr txBox="1">
            <a:spLocks noGrp="1"/>
          </p:cNvSpPr>
          <p:nvPr>
            <p:ph type="title"/>
          </p:nvPr>
        </p:nvSpPr>
        <p:spPr>
          <a:xfrm>
            <a:off x="311760" y="444960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  <a:defRPr sz="21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0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877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ftr" idx="11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sldNum" idx="12"/>
          </p:nvPr>
        </p:nvSpPr>
        <p:spPr>
          <a:xfrm>
            <a:off x="8472600" y="4663080"/>
            <a:ext cx="548280" cy="39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 sz="1800"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183990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258400" cy="76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Condensed"/>
              <a:buNone/>
              <a:defRPr sz="20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14275" y="1327350"/>
            <a:ext cx="6132600" cy="314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▰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marL="914400" lvl="1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marL="1371600" lvl="2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marL="1828800" lvl="3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marL="2286000" lvl="4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marL="2743200" lvl="5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marL="3200400" lvl="6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marL="3657600" lvl="7" indent="-381000">
              <a:spcBef>
                <a:spcPts val="1000"/>
              </a:spcBef>
              <a:spcAft>
                <a:spcPts val="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marL="4114800" lvl="8" indent="-381000">
              <a:spcBef>
                <a:spcPts val="1000"/>
              </a:spcBef>
              <a:spcAft>
                <a:spcPts val="1000"/>
              </a:spcAft>
              <a:buClr>
                <a:srgbClr val="C7D3E6"/>
              </a:buClr>
              <a:buSzPts val="2400"/>
              <a:buFont typeface="Roboto Condensed Light"/>
              <a:buChar char="▻"/>
              <a:defRPr sz="2400">
                <a:solidFill>
                  <a:srgbClr val="263248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r">
              <a:buNone/>
              <a:defRPr sz="1200" b="1">
                <a:solidFill>
                  <a:srgbClr val="FFFFFF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6" r:id="rId4"/>
    <p:sldLayoutId id="2147483658" r:id="rId5"/>
    <p:sldLayoutId id="2147483659" r:id="rId6"/>
    <p:sldLayoutId id="2147483660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progesp.ufrn.br/secao/capacita&#231;&#227;o" TargetMode="Externa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mailto:capacitacao@progesp.ufrn.br" TargetMode="External"/><Relationship Id="rId2" Type="http://schemas.openxmlformats.org/officeDocument/2006/relationships/hyperlink" Target="mailto:desempenho@progesp.ufrn.br" TargetMode="Externa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"/>
          <p:cNvSpPr txBox="1">
            <a:spLocks noGrp="1"/>
          </p:cNvSpPr>
          <p:nvPr>
            <p:ph type="ctrTitle"/>
          </p:nvPr>
        </p:nvSpPr>
        <p:spPr>
          <a:xfrm>
            <a:off x="610849" y="3290341"/>
            <a:ext cx="5367900" cy="1124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pt-BR" sz="2000" dirty="0"/>
              <a:t>ESTÁGIO</a:t>
            </a:r>
            <a:r>
              <a:rPr lang="pt-BR" sz="1800" dirty="0"/>
              <a:t> </a:t>
            </a:r>
            <a:r>
              <a:rPr lang="pt-BR" sz="2000" dirty="0"/>
              <a:t>PROBATÓRIO NA UFRN</a:t>
            </a:r>
            <a:br>
              <a:rPr lang="pt-BR" sz="1600" dirty="0"/>
            </a:br>
            <a:br>
              <a:rPr lang="pt-BR" sz="1600" dirty="0"/>
            </a:br>
            <a:br>
              <a:rPr lang="pt-BR" sz="1600" dirty="0"/>
            </a:br>
            <a:br>
              <a:rPr lang="pt-BR" sz="1600" dirty="0"/>
            </a:br>
            <a:br>
              <a:rPr lang="pt-BR" sz="1600" dirty="0"/>
            </a:br>
            <a:br>
              <a:rPr lang="pt-BR" sz="1600" dirty="0"/>
            </a:br>
            <a:br>
              <a:rPr lang="pt-BR" sz="1800" dirty="0">
                <a:latin typeface="+mn-lt"/>
              </a:rPr>
            </a:br>
            <a:endParaRPr lang="pt-BR" sz="1800" dirty="0">
              <a:latin typeface="+mn-lt"/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3549849" y="4681835"/>
            <a:ext cx="1355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Natal-RN</a:t>
            </a:r>
          </a:p>
          <a:p>
            <a:pPr algn="ctr"/>
            <a:r>
              <a:rPr lang="pt-BR" sz="1200" b="1" dirty="0">
                <a:solidFill>
                  <a:schemeClr val="accent1">
                    <a:lumMod val="75000"/>
                  </a:schemeClr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2026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69DFB029-88CA-C747-5EFA-0814B1725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08" y="293111"/>
            <a:ext cx="2428875" cy="428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7"/>
          <p:cNvSpPr txBox="1">
            <a:spLocks noGrp="1"/>
          </p:cNvSpPr>
          <p:nvPr>
            <p:ph type="title"/>
          </p:nvPr>
        </p:nvSpPr>
        <p:spPr>
          <a:xfrm>
            <a:off x="233819" y="333720"/>
            <a:ext cx="8197799" cy="332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lvl="0">
              <a:lnSpc>
                <a:spcPct val="100000"/>
              </a:lnSpc>
              <a:buSzPts val="2700"/>
            </a:pPr>
            <a:r>
              <a:rPr lang="pt-BR" dirty="0"/>
              <a:t>Comissão de Avaliação de Desempenho de Docentes </a:t>
            </a:r>
            <a:endParaRPr sz="2700" dirty="0"/>
          </a:p>
        </p:txBody>
      </p:sp>
      <p:pic>
        <p:nvPicPr>
          <p:cNvPr id="245" name="Google Shape;245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6700" y="2181313"/>
            <a:ext cx="953073" cy="953073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7"/>
          <p:cNvSpPr txBox="1"/>
          <p:nvPr/>
        </p:nvSpPr>
        <p:spPr>
          <a:xfrm>
            <a:off x="596689" y="3222651"/>
            <a:ext cx="953100" cy="2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>
                <a:solidFill>
                  <a:srgbClr val="2E549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Comissão</a:t>
            </a:r>
            <a:endParaRPr sz="13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47" name="Google Shape;247;p7"/>
          <p:cNvSpPr/>
          <p:nvPr/>
        </p:nvSpPr>
        <p:spPr>
          <a:xfrm>
            <a:off x="1869100" y="943925"/>
            <a:ext cx="6938050" cy="3932992"/>
          </a:xfrm>
          <a:custGeom>
            <a:avLst/>
            <a:gdLst/>
            <a:ahLst/>
            <a:cxnLst/>
            <a:rect l="l" t="t" r="r" b="b"/>
            <a:pathLst>
              <a:path w="9407525" h="5720715" extrusionOk="0">
                <a:moveTo>
                  <a:pt x="0" y="953515"/>
                </a:moveTo>
                <a:lnTo>
                  <a:pt x="1166" y="905931"/>
                </a:lnTo>
                <a:lnTo>
                  <a:pt x="4630" y="858951"/>
                </a:lnTo>
                <a:lnTo>
                  <a:pt x="10337" y="812628"/>
                </a:lnTo>
                <a:lnTo>
                  <a:pt x="18231" y="767017"/>
                </a:lnTo>
                <a:lnTo>
                  <a:pt x="28259" y="722174"/>
                </a:lnTo>
                <a:lnTo>
                  <a:pt x="40365" y="678153"/>
                </a:lnTo>
                <a:lnTo>
                  <a:pt x="54495" y="635009"/>
                </a:lnTo>
                <a:lnTo>
                  <a:pt x="70595" y="592795"/>
                </a:lnTo>
                <a:lnTo>
                  <a:pt x="88610" y="551568"/>
                </a:lnTo>
                <a:lnTo>
                  <a:pt x="108485" y="511381"/>
                </a:lnTo>
                <a:lnTo>
                  <a:pt x="130165" y="472289"/>
                </a:lnTo>
                <a:lnTo>
                  <a:pt x="153596" y="434347"/>
                </a:lnTo>
                <a:lnTo>
                  <a:pt x="178724" y="397610"/>
                </a:lnTo>
                <a:lnTo>
                  <a:pt x="205493" y="362132"/>
                </a:lnTo>
                <a:lnTo>
                  <a:pt x="233850" y="327968"/>
                </a:lnTo>
                <a:lnTo>
                  <a:pt x="263739" y="295172"/>
                </a:lnTo>
                <a:lnTo>
                  <a:pt x="295105" y="263799"/>
                </a:lnTo>
                <a:lnTo>
                  <a:pt x="327895" y="233905"/>
                </a:lnTo>
                <a:lnTo>
                  <a:pt x="362054" y="205543"/>
                </a:lnTo>
                <a:lnTo>
                  <a:pt x="397526" y="178768"/>
                </a:lnTo>
                <a:lnTo>
                  <a:pt x="434258" y="153635"/>
                </a:lnTo>
                <a:lnTo>
                  <a:pt x="472195" y="130198"/>
                </a:lnTo>
                <a:lnTo>
                  <a:pt x="511282" y="108513"/>
                </a:lnTo>
                <a:lnTo>
                  <a:pt x="551464" y="88633"/>
                </a:lnTo>
                <a:lnTo>
                  <a:pt x="592687" y="70614"/>
                </a:lnTo>
                <a:lnTo>
                  <a:pt x="634896" y="54510"/>
                </a:lnTo>
                <a:lnTo>
                  <a:pt x="678037" y="40376"/>
                </a:lnTo>
                <a:lnTo>
                  <a:pt x="722055" y="28267"/>
                </a:lnTo>
                <a:lnTo>
                  <a:pt x="766896" y="18236"/>
                </a:lnTo>
                <a:lnTo>
                  <a:pt x="812504" y="10340"/>
                </a:lnTo>
                <a:lnTo>
                  <a:pt x="858825" y="4632"/>
                </a:lnTo>
                <a:lnTo>
                  <a:pt x="905805" y="1167"/>
                </a:lnTo>
                <a:lnTo>
                  <a:pt x="953389" y="0"/>
                </a:lnTo>
                <a:lnTo>
                  <a:pt x="8453501" y="0"/>
                </a:lnTo>
                <a:lnTo>
                  <a:pt x="8501095" y="1167"/>
                </a:lnTo>
                <a:lnTo>
                  <a:pt x="8548086" y="4632"/>
                </a:lnTo>
                <a:lnTo>
                  <a:pt x="8594417" y="10340"/>
                </a:lnTo>
                <a:lnTo>
                  <a:pt x="8640034" y="18236"/>
                </a:lnTo>
                <a:lnTo>
                  <a:pt x="8684883" y="28267"/>
                </a:lnTo>
                <a:lnTo>
                  <a:pt x="8728909" y="40376"/>
                </a:lnTo>
                <a:lnTo>
                  <a:pt x="8772058" y="54510"/>
                </a:lnTo>
                <a:lnTo>
                  <a:pt x="8814274" y="70614"/>
                </a:lnTo>
                <a:lnTo>
                  <a:pt x="8855503" y="88633"/>
                </a:lnTo>
                <a:lnTo>
                  <a:pt x="8895691" y="108513"/>
                </a:lnTo>
                <a:lnTo>
                  <a:pt x="8934783" y="130198"/>
                </a:lnTo>
                <a:lnTo>
                  <a:pt x="8972725" y="153635"/>
                </a:lnTo>
                <a:lnTo>
                  <a:pt x="9009461" y="178768"/>
                </a:lnTo>
                <a:lnTo>
                  <a:pt x="9044938" y="205543"/>
                </a:lnTo>
                <a:lnTo>
                  <a:pt x="9079100" y="233905"/>
                </a:lnTo>
                <a:lnTo>
                  <a:pt x="9111893" y="263799"/>
                </a:lnTo>
                <a:lnTo>
                  <a:pt x="9143263" y="295172"/>
                </a:lnTo>
                <a:lnTo>
                  <a:pt x="9173154" y="327968"/>
                </a:lnTo>
                <a:lnTo>
                  <a:pt x="9201513" y="362132"/>
                </a:lnTo>
                <a:lnTo>
                  <a:pt x="9228284" y="397610"/>
                </a:lnTo>
                <a:lnTo>
                  <a:pt x="9253413" y="434347"/>
                </a:lnTo>
                <a:lnTo>
                  <a:pt x="9276846" y="472289"/>
                </a:lnTo>
                <a:lnTo>
                  <a:pt x="9298528" y="511381"/>
                </a:lnTo>
                <a:lnTo>
                  <a:pt x="9318404" y="551568"/>
                </a:lnTo>
                <a:lnTo>
                  <a:pt x="9336419" y="592795"/>
                </a:lnTo>
                <a:lnTo>
                  <a:pt x="9352519" y="635009"/>
                </a:lnTo>
                <a:lnTo>
                  <a:pt x="9366650" y="678153"/>
                </a:lnTo>
                <a:lnTo>
                  <a:pt x="9378757" y="722174"/>
                </a:lnTo>
                <a:lnTo>
                  <a:pt x="9388785" y="767017"/>
                </a:lnTo>
                <a:lnTo>
                  <a:pt x="9396679" y="812628"/>
                </a:lnTo>
                <a:lnTo>
                  <a:pt x="9402386" y="858951"/>
                </a:lnTo>
                <a:lnTo>
                  <a:pt x="9405850" y="905931"/>
                </a:lnTo>
                <a:lnTo>
                  <a:pt x="9407017" y="953515"/>
                </a:lnTo>
                <a:lnTo>
                  <a:pt x="9407017" y="4767237"/>
                </a:lnTo>
                <a:lnTo>
                  <a:pt x="9405850" y="4814824"/>
                </a:lnTo>
                <a:lnTo>
                  <a:pt x="9402386" y="4861807"/>
                </a:lnTo>
                <a:lnTo>
                  <a:pt x="9396679" y="4908131"/>
                </a:lnTo>
                <a:lnTo>
                  <a:pt x="9388785" y="4953743"/>
                </a:lnTo>
                <a:lnTo>
                  <a:pt x="9378757" y="4998586"/>
                </a:lnTo>
                <a:lnTo>
                  <a:pt x="9366650" y="5042607"/>
                </a:lnTo>
                <a:lnTo>
                  <a:pt x="9352519" y="5085751"/>
                </a:lnTo>
                <a:lnTo>
                  <a:pt x="9336419" y="5127963"/>
                </a:lnTo>
                <a:lnTo>
                  <a:pt x="9318404" y="5169189"/>
                </a:lnTo>
                <a:lnTo>
                  <a:pt x="9298528" y="5209374"/>
                </a:lnTo>
                <a:lnTo>
                  <a:pt x="9276846" y="5248464"/>
                </a:lnTo>
                <a:lnTo>
                  <a:pt x="9253413" y="5286403"/>
                </a:lnTo>
                <a:lnTo>
                  <a:pt x="9228284" y="5323137"/>
                </a:lnTo>
                <a:lnTo>
                  <a:pt x="9201513" y="5358612"/>
                </a:lnTo>
                <a:lnTo>
                  <a:pt x="9173154" y="5392773"/>
                </a:lnTo>
                <a:lnTo>
                  <a:pt x="9143263" y="5425565"/>
                </a:lnTo>
                <a:lnTo>
                  <a:pt x="9111893" y="5456933"/>
                </a:lnTo>
                <a:lnTo>
                  <a:pt x="9079100" y="5486824"/>
                </a:lnTo>
                <a:lnTo>
                  <a:pt x="9044938" y="5515182"/>
                </a:lnTo>
                <a:lnTo>
                  <a:pt x="9009461" y="5541953"/>
                </a:lnTo>
                <a:lnTo>
                  <a:pt x="8972725" y="5567083"/>
                </a:lnTo>
                <a:lnTo>
                  <a:pt x="8934783" y="5590516"/>
                </a:lnTo>
                <a:lnTo>
                  <a:pt x="8895691" y="5612197"/>
                </a:lnTo>
                <a:lnTo>
                  <a:pt x="8855503" y="5632073"/>
                </a:lnTo>
                <a:lnTo>
                  <a:pt x="8814274" y="5650089"/>
                </a:lnTo>
                <a:lnTo>
                  <a:pt x="8772058" y="5666190"/>
                </a:lnTo>
                <a:lnTo>
                  <a:pt x="8728909" y="5680321"/>
                </a:lnTo>
                <a:lnTo>
                  <a:pt x="8684883" y="5692428"/>
                </a:lnTo>
                <a:lnTo>
                  <a:pt x="8640034" y="5702456"/>
                </a:lnTo>
                <a:lnTo>
                  <a:pt x="8594417" y="5710351"/>
                </a:lnTo>
                <a:lnTo>
                  <a:pt x="8548086" y="5716058"/>
                </a:lnTo>
                <a:lnTo>
                  <a:pt x="8501095" y="5719522"/>
                </a:lnTo>
                <a:lnTo>
                  <a:pt x="8453501" y="5720689"/>
                </a:lnTo>
                <a:lnTo>
                  <a:pt x="953389" y="5720689"/>
                </a:lnTo>
                <a:lnTo>
                  <a:pt x="905805" y="5719522"/>
                </a:lnTo>
                <a:lnTo>
                  <a:pt x="858825" y="5716058"/>
                </a:lnTo>
                <a:lnTo>
                  <a:pt x="812504" y="5710351"/>
                </a:lnTo>
                <a:lnTo>
                  <a:pt x="766896" y="5702456"/>
                </a:lnTo>
                <a:lnTo>
                  <a:pt x="722055" y="5692428"/>
                </a:lnTo>
                <a:lnTo>
                  <a:pt x="678037" y="5680321"/>
                </a:lnTo>
                <a:lnTo>
                  <a:pt x="634896" y="5666190"/>
                </a:lnTo>
                <a:lnTo>
                  <a:pt x="592687" y="5650089"/>
                </a:lnTo>
                <a:lnTo>
                  <a:pt x="551464" y="5632073"/>
                </a:lnTo>
                <a:lnTo>
                  <a:pt x="511282" y="5612197"/>
                </a:lnTo>
                <a:lnTo>
                  <a:pt x="472195" y="5590516"/>
                </a:lnTo>
                <a:lnTo>
                  <a:pt x="434258" y="5567083"/>
                </a:lnTo>
                <a:lnTo>
                  <a:pt x="397526" y="5541953"/>
                </a:lnTo>
                <a:lnTo>
                  <a:pt x="362054" y="5515182"/>
                </a:lnTo>
                <a:lnTo>
                  <a:pt x="327895" y="5486824"/>
                </a:lnTo>
                <a:lnTo>
                  <a:pt x="295105" y="5456933"/>
                </a:lnTo>
                <a:lnTo>
                  <a:pt x="263739" y="5425565"/>
                </a:lnTo>
                <a:lnTo>
                  <a:pt x="233850" y="5392773"/>
                </a:lnTo>
                <a:lnTo>
                  <a:pt x="205493" y="5358612"/>
                </a:lnTo>
                <a:lnTo>
                  <a:pt x="178724" y="5323137"/>
                </a:lnTo>
                <a:lnTo>
                  <a:pt x="153596" y="5286403"/>
                </a:lnTo>
                <a:lnTo>
                  <a:pt x="130165" y="5248464"/>
                </a:lnTo>
                <a:lnTo>
                  <a:pt x="108485" y="5209374"/>
                </a:lnTo>
                <a:lnTo>
                  <a:pt x="88610" y="5169189"/>
                </a:lnTo>
                <a:lnTo>
                  <a:pt x="70595" y="5127963"/>
                </a:lnTo>
                <a:lnTo>
                  <a:pt x="54495" y="5085751"/>
                </a:lnTo>
                <a:lnTo>
                  <a:pt x="40365" y="5042607"/>
                </a:lnTo>
                <a:lnTo>
                  <a:pt x="28259" y="4998586"/>
                </a:lnTo>
                <a:lnTo>
                  <a:pt x="18231" y="4953743"/>
                </a:lnTo>
                <a:lnTo>
                  <a:pt x="10337" y="4908131"/>
                </a:lnTo>
                <a:lnTo>
                  <a:pt x="4630" y="4861807"/>
                </a:lnTo>
                <a:lnTo>
                  <a:pt x="1166" y="4814824"/>
                </a:lnTo>
                <a:lnTo>
                  <a:pt x="0" y="4767237"/>
                </a:lnTo>
                <a:lnTo>
                  <a:pt x="0" y="953515"/>
                </a:lnTo>
                <a:close/>
              </a:path>
            </a:pathLst>
          </a:custGeom>
          <a:noFill/>
          <a:ln w="12700" cap="flat" cmpd="sng">
            <a:solidFill>
              <a:srgbClr val="4471C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7"/>
          <p:cNvSpPr txBox="1"/>
          <p:nvPr/>
        </p:nvSpPr>
        <p:spPr>
          <a:xfrm>
            <a:off x="2189100" y="1233720"/>
            <a:ext cx="6358200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dirty="0">
                <a:solidFill>
                  <a:schemeClr val="dk1"/>
                </a:solidFill>
              </a:rPr>
              <a:t>Composição:</a:t>
            </a:r>
            <a:endParaRPr b="1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- Presidente (a chefia imediata do servidor docente);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 - Demais membros: representantes da unidade acadêmica de lotação do docente avaliado e do Colegiado do Curso no qual o docente avaliado ministra o maior número de aulas.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pt-BR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tribuições: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 - preencher os instrumentos, conforme os ciclos estabelecidos;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II - apreciar</a:t>
            </a:r>
            <a:r>
              <a:rPr lang="pt-BR" sz="1800" dirty="0">
                <a:solidFill>
                  <a:schemeClr val="dk1"/>
                </a:solidFill>
              </a:rPr>
              <a:t> </a:t>
            </a:r>
            <a:r>
              <a:rPr lang="pt-BR" sz="1800" b="0" i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 pedidos de reconsideração interposto em sistema institucional</a:t>
            </a:r>
            <a:r>
              <a:rPr lang="pt-BR" sz="1800" dirty="0">
                <a:solidFill>
                  <a:schemeClr val="dk1"/>
                </a:solidFill>
              </a:rPr>
              <a:t>;</a:t>
            </a:r>
            <a:endParaRPr sz="18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7f2e713407_0_32"/>
          <p:cNvSpPr/>
          <p:nvPr/>
        </p:nvSpPr>
        <p:spPr>
          <a:xfrm>
            <a:off x="681036" y="4225196"/>
            <a:ext cx="7781925" cy="918303"/>
          </a:xfrm>
          <a:custGeom>
            <a:avLst/>
            <a:gdLst/>
            <a:ahLst/>
            <a:cxnLst/>
            <a:rect l="l" t="t" r="r" b="b"/>
            <a:pathLst>
              <a:path w="10375900" h="2057400" extrusionOk="0">
                <a:moveTo>
                  <a:pt x="10032492" y="0"/>
                </a:moveTo>
                <a:lnTo>
                  <a:pt x="342849" y="0"/>
                </a:lnTo>
                <a:lnTo>
                  <a:pt x="296327" y="3128"/>
                </a:lnTo>
                <a:lnTo>
                  <a:pt x="251708" y="12240"/>
                </a:lnTo>
                <a:lnTo>
                  <a:pt x="209399" y="26929"/>
                </a:lnTo>
                <a:lnTo>
                  <a:pt x="169809" y="46787"/>
                </a:lnTo>
                <a:lnTo>
                  <a:pt x="133346" y="71406"/>
                </a:lnTo>
                <a:lnTo>
                  <a:pt x="100420" y="100377"/>
                </a:lnTo>
                <a:lnTo>
                  <a:pt x="71438" y="133293"/>
                </a:lnTo>
                <a:lnTo>
                  <a:pt x="46810" y="169747"/>
                </a:lnTo>
                <a:lnTo>
                  <a:pt x="26943" y="209329"/>
                </a:lnTo>
                <a:lnTo>
                  <a:pt x="12247" y="251633"/>
                </a:lnTo>
                <a:lnTo>
                  <a:pt x="3129" y="296250"/>
                </a:lnTo>
                <a:lnTo>
                  <a:pt x="0" y="342773"/>
                </a:lnTo>
                <a:lnTo>
                  <a:pt x="0" y="1714169"/>
                </a:lnTo>
                <a:lnTo>
                  <a:pt x="3129" y="1760691"/>
                </a:lnTo>
                <a:lnTo>
                  <a:pt x="12247" y="1805310"/>
                </a:lnTo>
                <a:lnTo>
                  <a:pt x="26943" y="1847619"/>
                </a:lnTo>
                <a:lnTo>
                  <a:pt x="46810" y="1887209"/>
                </a:lnTo>
                <a:lnTo>
                  <a:pt x="71438" y="1923672"/>
                </a:lnTo>
                <a:lnTo>
                  <a:pt x="100420" y="1956598"/>
                </a:lnTo>
                <a:lnTo>
                  <a:pt x="133346" y="1985580"/>
                </a:lnTo>
                <a:lnTo>
                  <a:pt x="169809" y="2010208"/>
                </a:lnTo>
                <a:lnTo>
                  <a:pt x="209399" y="2030075"/>
                </a:lnTo>
                <a:lnTo>
                  <a:pt x="251708" y="2044771"/>
                </a:lnTo>
                <a:lnTo>
                  <a:pt x="296327" y="2053889"/>
                </a:lnTo>
                <a:lnTo>
                  <a:pt x="342849" y="2057019"/>
                </a:lnTo>
                <a:lnTo>
                  <a:pt x="10032492" y="2057019"/>
                </a:lnTo>
                <a:lnTo>
                  <a:pt x="10079016" y="2053889"/>
                </a:lnTo>
                <a:lnTo>
                  <a:pt x="10123640" y="2044771"/>
                </a:lnTo>
                <a:lnTo>
                  <a:pt x="10165955" y="2030075"/>
                </a:lnTo>
                <a:lnTo>
                  <a:pt x="10205550" y="2010208"/>
                </a:lnTo>
                <a:lnTo>
                  <a:pt x="10242018" y="1985580"/>
                </a:lnTo>
                <a:lnTo>
                  <a:pt x="10274950" y="1956598"/>
                </a:lnTo>
                <a:lnTo>
                  <a:pt x="10303937" y="1923672"/>
                </a:lnTo>
                <a:lnTo>
                  <a:pt x="10328571" y="1887209"/>
                </a:lnTo>
                <a:lnTo>
                  <a:pt x="10348442" y="1847619"/>
                </a:lnTo>
                <a:lnTo>
                  <a:pt x="10363141" y="1805310"/>
                </a:lnTo>
                <a:lnTo>
                  <a:pt x="10372261" y="1760691"/>
                </a:lnTo>
                <a:lnTo>
                  <a:pt x="10375392" y="1714169"/>
                </a:lnTo>
                <a:lnTo>
                  <a:pt x="10375392" y="342773"/>
                </a:lnTo>
                <a:lnTo>
                  <a:pt x="10372261" y="296250"/>
                </a:lnTo>
                <a:lnTo>
                  <a:pt x="10363141" y="251633"/>
                </a:lnTo>
                <a:lnTo>
                  <a:pt x="10348442" y="209329"/>
                </a:lnTo>
                <a:lnTo>
                  <a:pt x="10328571" y="169747"/>
                </a:lnTo>
                <a:lnTo>
                  <a:pt x="10303937" y="133293"/>
                </a:lnTo>
                <a:lnTo>
                  <a:pt x="10274950" y="100377"/>
                </a:lnTo>
                <a:lnTo>
                  <a:pt x="10242018" y="71406"/>
                </a:lnTo>
                <a:lnTo>
                  <a:pt x="10205550" y="46787"/>
                </a:lnTo>
                <a:lnTo>
                  <a:pt x="10165955" y="26929"/>
                </a:lnTo>
                <a:lnTo>
                  <a:pt x="10123640" y="12240"/>
                </a:lnTo>
                <a:lnTo>
                  <a:pt x="10079016" y="3128"/>
                </a:lnTo>
                <a:lnTo>
                  <a:pt x="10032492" y="0"/>
                </a:ln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g37f2e713407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29417" cy="9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g37f2e713407_0_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5419" y="1886518"/>
            <a:ext cx="78599" cy="3256979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37f2e713407_0_32"/>
          <p:cNvSpPr txBox="1">
            <a:spLocks noGrp="1"/>
          </p:cNvSpPr>
          <p:nvPr>
            <p:ph type="title"/>
          </p:nvPr>
        </p:nvSpPr>
        <p:spPr>
          <a:xfrm>
            <a:off x="220890" y="148996"/>
            <a:ext cx="7234420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lvl="0">
              <a:lnSpc>
                <a:spcPct val="100000"/>
              </a:lnSpc>
              <a:buSzPts val="2700"/>
            </a:pPr>
            <a:r>
              <a:rPr lang="pt-BR" sz="2400" dirty="0"/>
              <a:t>Avaliação de desempenho Técnico Administrativo - Fluxo</a:t>
            </a:r>
            <a:endParaRPr sz="2400" b="1" dirty="0">
              <a:solidFill>
                <a:srgbClr val="1641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3" name="Google Shape;273;g37f2e713407_0_32"/>
          <p:cNvSpPr/>
          <p:nvPr/>
        </p:nvSpPr>
        <p:spPr>
          <a:xfrm>
            <a:off x="155438" y="595188"/>
            <a:ext cx="1966913" cy="491966"/>
          </a:xfrm>
          <a:custGeom>
            <a:avLst/>
            <a:gdLst/>
            <a:ahLst/>
            <a:cxnLst/>
            <a:rect l="l" t="t" r="r" b="b"/>
            <a:pathLst>
              <a:path w="2622550" h="655955" extrusionOk="0">
                <a:moveTo>
                  <a:pt x="2556776" y="0"/>
                </a:moveTo>
                <a:lnTo>
                  <a:pt x="65557" y="0"/>
                </a:lnTo>
                <a:lnTo>
                  <a:pt x="40038" y="5149"/>
                </a:lnTo>
                <a:lnTo>
                  <a:pt x="19200" y="19192"/>
                </a:lnTo>
                <a:lnTo>
                  <a:pt x="5151" y="40022"/>
                </a:lnTo>
                <a:lnTo>
                  <a:pt x="0" y="65531"/>
                </a:lnTo>
                <a:lnTo>
                  <a:pt x="0" y="590041"/>
                </a:lnTo>
                <a:lnTo>
                  <a:pt x="5151" y="615551"/>
                </a:lnTo>
                <a:lnTo>
                  <a:pt x="19200" y="636381"/>
                </a:lnTo>
                <a:lnTo>
                  <a:pt x="40038" y="650424"/>
                </a:lnTo>
                <a:lnTo>
                  <a:pt x="65557" y="655574"/>
                </a:lnTo>
                <a:lnTo>
                  <a:pt x="2556776" y="655574"/>
                </a:lnTo>
                <a:lnTo>
                  <a:pt x="2582285" y="650424"/>
                </a:lnTo>
                <a:lnTo>
                  <a:pt x="2603115" y="636381"/>
                </a:lnTo>
                <a:lnTo>
                  <a:pt x="2617159" y="615551"/>
                </a:lnTo>
                <a:lnTo>
                  <a:pt x="2622308" y="590041"/>
                </a:lnTo>
                <a:lnTo>
                  <a:pt x="2622308" y="65531"/>
                </a:lnTo>
                <a:lnTo>
                  <a:pt x="2617159" y="40022"/>
                </a:lnTo>
                <a:lnTo>
                  <a:pt x="2603115" y="19192"/>
                </a:lnTo>
                <a:lnTo>
                  <a:pt x="2582285" y="5149"/>
                </a:lnTo>
                <a:lnTo>
                  <a:pt x="2556776" y="0"/>
                </a:lnTo>
                <a:close/>
              </a:path>
            </a:pathLst>
          </a:custGeom>
          <a:solidFill>
            <a:srgbClr val="5B9BD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g37f2e713407_0_32"/>
          <p:cNvSpPr txBox="1"/>
          <p:nvPr/>
        </p:nvSpPr>
        <p:spPr>
          <a:xfrm>
            <a:off x="155448" y="728903"/>
            <a:ext cx="22872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9525" marR="3810" lvl="0" indent="115252" algn="l" rtl="0">
              <a:lnSpc>
                <a:spcPct val="1024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</a:pPr>
            <a:r>
              <a:rPr lang="pt-BR" sz="15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1ºCiclo  12 meses</a:t>
            </a:r>
            <a:endParaRPr sz="1575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81" name="Google Shape;281;g37f2e713407_0_32"/>
          <p:cNvGrpSpPr/>
          <p:nvPr/>
        </p:nvGrpSpPr>
        <p:grpSpPr>
          <a:xfrm>
            <a:off x="172816" y="2854262"/>
            <a:ext cx="1949535" cy="595650"/>
            <a:chOff x="207251" y="2925445"/>
            <a:chExt cx="2622550" cy="655954"/>
          </a:xfrm>
        </p:grpSpPr>
        <p:sp>
          <p:nvSpPr>
            <p:cNvPr id="282" name="Google Shape;282;g37f2e713407_0_32"/>
            <p:cNvSpPr/>
            <p:nvPr/>
          </p:nvSpPr>
          <p:spPr>
            <a:xfrm>
              <a:off x="207251" y="2925445"/>
              <a:ext cx="2622550" cy="655954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2556776" y="0"/>
                  </a:moveTo>
                  <a:lnTo>
                    <a:pt x="65557" y="0"/>
                  </a:lnTo>
                  <a:lnTo>
                    <a:pt x="40038" y="5151"/>
                  </a:lnTo>
                  <a:lnTo>
                    <a:pt x="19200" y="19208"/>
                  </a:lnTo>
                  <a:lnTo>
                    <a:pt x="5151" y="40076"/>
                  </a:lnTo>
                  <a:lnTo>
                    <a:pt x="0" y="65658"/>
                  </a:lnTo>
                  <a:lnTo>
                    <a:pt x="0" y="590041"/>
                  </a:lnTo>
                  <a:lnTo>
                    <a:pt x="5151" y="615551"/>
                  </a:lnTo>
                  <a:lnTo>
                    <a:pt x="19200" y="636381"/>
                  </a:lnTo>
                  <a:lnTo>
                    <a:pt x="40038" y="650424"/>
                  </a:lnTo>
                  <a:lnTo>
                    <a:pt x="65557" y="655574"/>
                  </a:lnTo>
                  <a:lnTo>
                    <a:pt x="2556776" y="655574"/>
                  </a:lnTo>
                  <a:lnTo>
                    <a:pt x="2582285" y="650424"/>
                  </a:lnTo>
                  <a:lnTo>
                    <a:pt x="2603115" y="636381"/>
                  </a:lnTo>
                  <a:lnTo>
                    <a:pt x="2617159" y="615551"/>
                  </a:lnTo>
                  <a:lnTo>
                    <a:pt x="2622308" y="590041"/>
                  </a:lnTo>
                  <a:lnTo>
                    <a:pt x="2622308" y="65658"/>
                  </a:lnTo>
                  <a:lnTo>
                    <a:pt x="2617159" y="40076"/>
                  </a:lnTo>
                  <a:lnTo>
                    <a:pt x="2603115" y="19208"/>
                  </a:lnTo>
                  <a:lnTo>
                    <a:pt x="2582285" y="5151"/>
                  </a:lnTo>
                  <a:lnTo>
                    <a:pt x="2556776" y="0"/>
                  </a:lnTo>
                  <a:close/>
                </a:path>
              </a:pathLst>
            </a:custGeom>
            <a:solidFill>
              <a:srgbClr val="D1E1ED">
                <a:alpha val="8901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g37f2e713407_0_32"/>
            <p:cNvSpPr/>
            <p:nvPr/>
          </p:nvSpPr>
          <p:spPr>
            <a:xfrm>
              <a:off x="207251" y="2925445"/>
              <a:ext cx="2622550" cy="655954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0" y="65658"/>
                  </a:moveTo>
                  <a:lnTo>
                    <a:pt x="5151" y="40076"/>
                  </a:lnTo>
                  <a:lnTo>
                    <a:pt x="19200" y="19208"/>
                  </a:lnTo>
                  <a:lnTo>
                    <a:pt x="40038" y="5151"/>
                  </a:lnTo>
                  <a:lnTo>
                    <a:pt x="65557" y="0"/>
                  </a:lnTo>
                  <a:lnTo>
                    <a:pt x="2556776" y="0"/>
                  </a:lnTo>
                  <a:lnTo>
                    <a:pt x="2582285" y="5151"/>
                  </a:lnTo>
                  <a:lnTo>
                    <a:pt x="2603115" y="19208"/>
                  </a:lnTo>
                  <a:lnTo>
                    <a:pt x="2617159" y="40076"/>
                  </a:lnTo>
                  <a:lnTo>
                    <a:pt x="2622308" y="65658"/>
                  </a:lnTo>
                  <a:lnTo>
                    <a:pt x="2622308" y="590041"/>
                  </a:lnTo>
                  <a:lnTo>
                    <a:pt x="2617159" y="615551"/>
                  </a:lnTo>
                  <a:lnTo>
                    <a:pt x="2603115" y="636381"/>
                  </a:lnTo>
                  <a:lnTo>
                    <a:pt x="2582285" y="650424"/>
                  </a:lnTo>
                  <a:lnTo>
                    <a:pt x="2556776" y="655574"/>
                  </a:lnTo>
                  <a:lnTo>
                    <a:pt x="65557" y="655574"/>
                  </a:lnTo>
                  <a:lnTo>
                    <a:pt x="40038" y="650424"/>
                  </a:lnTo>
                  <a:lnTo>
                    <a:pt x="19200" y="636381"/>
                  </a:lnTo>
                  <a:lnTo>
                    <a:pt x="5151" y="615551"/>
                  </a:lnTo>
                  <a:lnTo>
                    <a:pt x="0" y="590041"/>
                  </a:lnTo>
                  <a:lnTo>
                    <a:pt x="0" y="65658"/>
                  </a:lnTo>
                  <a:close/>
                </a:path>
              </a:pathLst>
            </a:custGeom>
            <a:noFill/>
            <a:ln w="12700" cap="flat" cmpd="sng">
              <a:solidFill>
                <a:srgbClr val="D1E1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4" name="Google Shape;284;g37f2e713407_0_32"/>
          <p:cNvSpPr txBox="1"/>
          <p:nvPr/>
        </p:nvSpPr>
        <p:spPr>
          <a:xfrm>
            <a:off x="303888" y="2979134"/>
            <a:ext cx="1704600" cy="47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9525" lvl="0" algn="just">
              <a:buSzPts val="1000"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Pedido de reconsideração - A chefia e/ou aos pares </a:t>
            </a: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(em até 5 dias)</a:t>
            </a:r>
            <a:endParaRPr sz="1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86" name="Google Shape;286;g37f2e713407_0_32"/>
          <p:cNvGrpSpPr/>
          <p:nvPr/>
        </p:nvGrpSpPr>
        <p:grpSpPr>
          <a:xfrm>
            <a:off x="172815" y="3518059"/>
            <a:ext cx="1966913" cy="491966"/>
            <a:chOff x="207251" y="3810508"/>
            <a:chExt cx="2622550" cy="655954"/>
          </a:xfrm>
        </p:grpSpPr>
        <p:sp>
          <p:nvSpPr>
            <p:cNvPr id="287" name="Google Shape;287;g37f2e713407_0_32"/>
            <p:cNvSpPr/>
            <p:nvPr/>
          </p:nvSpPr>
          <p:spPr>
            <a:xfrm>
              <a:off x="207251" y="3810508"/>
              <a:ext cx="2622550" cy="655954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2556776" y="0"/>
                  </a:moveTo>
                  <a:lnTo>
                    <a:pt x="65557" y="0"/>
                  </a:lnTo>
                  <a:lnTo>
                    <a:pt x="40038" y="5149"/>
                  </a:lnTo>
                  <a:lnTo>
                    <a:pt x="19200" y="19192"/>
                  </a:lnTo>
                  <a:lnTo>
                    <a:pt x="5151" y="40022"/>
                  </a:lnTo>
                  <a:lnTo>
                    <a:pt x="0" y="65532"/>
                  </a:lnTo>
                  <a:lnTo>
                    <a:pt x="0" y="590042"/>
                  </a:lnTo>
                  <a:lnTo>
                    <a:pt x="5151" y="615551"/>
                  </a:lnTo>
                  <a:lnTo>
                    <a:pt x="19200" y="636381"/>
                  </a:lnTo>
                  <a:lnTo>
                    <a:pt x="40038" y="650424"/>
                  </a:lnTo>
                  <a:lnTo>
                    <a:pt x="65557" y="655574"/>
                  </a:lnTo>
                  <a:lnTo>
                    <a:pt x="2556776" y="655574"/>
                  </a:lnTo>
                  <a:lnTo>
                    <a:pt x="2582285" y="650424"/>
                  </a:lnTo>
                  <a:lnTo>
                    <a:pt x="2603115" y="636381"/>
                  </a:lnTo>
                  <a:lnTo>
                    <a:pt x="2617159" y="615551"/>
                  </a:lnTo>
                  <a:lnTo>
                    <a:pt x="2622308" y="590042"/>
                  </a:lnTo>
                  <a:lnTo>
                    <a:pt x="2622308" y="65532"/>
                  </a:lnTo>
                  <a:lnTo>
                    <a:pt x="2617159" y="40022"/>
                  </a:lnTo>
                  <a:lnTo>
                    <a:pt x="2603115" y="19192"/>
                  </a:lnTo>
                  <a:lnTo>
                    <a:pt x="2582285" y="5149"/>
                  </a:lnTo>
                  <a:lnTo>
                    <a:pt x="2556776" y="0"/>
                  </a:lnTo>
                  <a:close/>
                </a:path>
              </a:pathLst>
            </a:custGeom>
            <a:solidFill>
              <a:srgbClr val="D1E7EC">
                <a:alpha val="8901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g37f2e713407_0_32"/>
            <p:cNvSpPr/>
            <p:nvPr/>
          </p:nvSpPr>
          <p:spPr>
            <a:xfrm>
              <a:off x="207251" y="3810508"/>
              <a:ext cx="2622550" cy="655954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0" y="65532"/>
                  </a:moveTo>
                  <a:lnTo>
                    <a:pt x="5151" y="40022"/>
                  </a:lnTo>
                  <a:lnTo>
                    <a:pt x="19200" y="19192"/>
                  </a:lnTo>
                  <a:lnTo>
                    <a:pt x="40038" y="5149"/>
                  </a:lnTo>
                  <a:lnTo>
                    <a:pt x="65557" y="0"/>
                  </a:lnTo>
                  <a:lnTo>
                    <a:pt x="2556776" y="0"/>
                  </a:lnTo>
                  <a:lnTo>
                    <a:pt x="2582285" y="5149"/>
                  </a:lnTo>
                  <a:lnTo>
                    <a:pt x="2603115" y="19192"/>
                  </a:lnTo>
                  <a:lnTo>
                    <a:pt x="2617159" y="40022"/>
                  </a:lnTo>
                  <a:lnTo>
                    <a:pt x="2622308" y="65532"/>
                  </a:lnTo>
                  <a:lnTo>
                    <a:pt x="2622308" y="590042"/>
                  </a:lnTo>
                  <a:lnTo>
                    <a:pt x="2617159" y="615551"/>
                  </a:lnTo>
                  <a:lnTo>
                    <a:pt x="2603115" y="636381"/>
                  </a:lnTo>
                  <a:lnTo>
                    <a:pt x="2582285" y="650424"/>
                  </a:lnTo>
                  <a:lnTo>
                    <a:pt x="2556776" y="655574"/>
                  </a:lnTo>
                  <a:lnTo>
                    <a:pt x="65557" y="655574"/>
                  </a:lnTo>
                  <a:lnTo>
                    <a:pt x="40038" y="650424"/>
                  </a:lnTo>
                  <a:lnTo>
                    <a:pt x="19200" y="636381"/>
                  </a:lnTo>
                  <a:lnTo>
                    <a:pt x="5151" y="615551"/>
                  </a:lnTo>
                  <a:lnTo>
                    <a:pt x="0" y="590042"/>
                  </a:lnTo>
                  <a:lnTo>
                    <a:pt x="0" y="65532"/>
                  </a:lnTo>
                  <a:close/>
                </a:path>
              </a:pathLst>
            </a:custGeom>
            <a:noFill/>
            <a:ln w="12700" cap="flat" cmpd="sng">
              <a:solidFill>
                <a:srgbClr val="D1E7E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89" name="Google Shape;289;g37f2e713407_0_32"/>
          <p:cNvSpPr txBox="1"/>
          <p:nvPr/>
        </p:nvSpPr>
        <p:spPr>
          <a:xfrm>
            <a:off x="303874" y="3702090"/>
            <a:ext cx="1704600" cy="31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9525" lvl="0">
              <a:buSzPts val="1000"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Recurso – CEADEP (</a:t>
            </a: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 até 30 dias)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0" name="Google Shape;290;g37f2e713407_0_32"/>
          <p:cNvSpPr/>
          <p:nvPr/>
        </p:nvSpPr>
        <p:spPr>
          <a:xfrm>
            <a:off x="2397538" y="595188"/>
            <a:ext cx="1966913" cy="491966"/>
          </a:xfrm>
          <a:custGeom>
            <a:avLst/>
            <a:gdLst/>
            <a:ahLst/>
            <a:cxnLst/>
            <a:rect l="l" t="t" r="r" b="b"/>
            <a:pathLst>
              <a:path w="2622550" h="655955" extrusionOk="0">
                <a:moveTo>
                  <a:pt x="2556636" y="0"/>
                </a:moveTo>
                <a:lnTo>
                  <a:pt x="65531" y="0"/>
                </a:lnTo>
                <a:lnTo>
                  <a:pt x="40022" y="5149"/>
                </a:lnTo>
                <a:lnTo>
                  <a:pt x="19192" y="19192"/>
                </a:lnTo>
                <a:lnTo>
                  <a:pt x="5149" y="40022"/>
                </a:lnTo>
                <a:lnTo>
                  <a:pt x="0" y="65531"/>
                </a:lnTo>
                <a:lnTo>
                  <a:pt x="0" y="590041"/>
                </a:lnTo>
                <a:lnTo>
                  <a:pt x="5149" y="615551"/>
                </a:lnTo>
                <a:lnTo>
                  <a:pt x="19192" y="636381"/>
                </a:lnTo>
                <a:lnTo>
                  <a:pt x="40022" y="650424"/>
                </a:lnTo>
                <a:lnTo>
                  <a:pt x="65531" y="655574"/>
                </a:lnTo>
                <a:lnTo>
                  <a:pt x="2556636" y="655574"/>
                </a:lnTo>
                <a:lnTo>
                  <a:pt x="2582219" y="650424"/>
                </a:lnTo>
                <a:lnTo>
                  <a:pt x="2603087" y="636381"/>
                </a:lnTo>
                <a:lnTo>
                  <a:pt x="2617144" y="615551"/>
                </a:lnTo>
                <a:lnTo>
                  <a:pt x="2622296" y="590041"/>
                </a:lnTo>
                <a:lnTo>
                  <a:pt x="2622296" y="65531"/>
                </a:lnTo>
                <a:lnTo>
                  <a:pt x="2617144" y="40022"/>
                </a:lnTo>
                <a:lnTo>
                  <a:pt x="2603087" y="19192"/>
                </a:lnTo>
                <a:lnTo>
                  <a:pt x="2582219" y="5149"/>
                </a:lnTo>
                <a:lnTo>
                  <a:pt x="2556636" y="0"/>
                </a:lnTo>
                <a:close/>
              </a:path>
            </a:pathLst>
          </a:custGeom>
          <a:solidFill>
            <a:srgbClr val="52C9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37f2e713407_0_32"/>
          <p:cNvSpPr txBox="1"/>
          <p:nvPr/>
        </p:nvSpPr>
        <p:spPr>
          <a:xfrm>
            <a:off x="2481478" y="740579"/>
            <a:ext cx="19668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9525" marR="3810" lvl="0" indent="115252" algn="l" rtl="0">
              <a:lnSpc>
                <a:spcPct val="1024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</a:pPr>
            <a:r>
              <a:rPr lang="pt-BR" sz="15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2ºCiclo 24 meses</a:t>
            </a:r>
            <a:endParaRPr sz="1575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1" name="Google Shape;301;g37f2e713407_0_32"/>
          <p:cNvSpPr/>
          <p:nvPr/>
        </p:nvSpPr>
        <p:spPr>
          <a:xfrm>
            <a:off x="4639531" y="595188"/>
            <a:ext cx="1966913" cy="491966"/>
          </a:xfrm>
          <a:custGeom>
            <a:avLst/>
            <a:gdLst/>
            <a:ahLst/>
            <a:cxnLst/>
            <a:rect l="l" t="t" r="r" b="b"/>
            <a:pathLst>
              <a:path w="2622550" h="655955" extrusionOk="0">
                <a:moveTo>
                  <a:pt x="2556764" y="0"/>
                </a:moveTo>
                <a:lnTo>
                  <a:pt x="65659" y="0"/>
                </a:lnTo>
                <a:lnTo>
                  <a:pt x="40076" y="5149"/>
                </a:lnTo>
                <a:lnTo>
                  <a:pt x="19208" y="19192"/>
                </a:lnTo>
                <a:lnTo>
                  <a:pt x="5151" y="40022"/>
                </a:lnTo>
                <a:lnTo>
                  <a:pt x="0" y="65531"/>
                </a:lnTo>
                <a:lnTo>
                  <a:pt x="0" y="590041"/>
                </a:lnTo>
                <a:lnTo>
                  <a:pt x="5151" y="615551"/>
                </a:lnTo>
                <a:lnTo>
                  <a:pt x="19208" y="636381"/>
                </a:lnTo>
                <a:lnTo>
                  <a:pt x="40076" y="650424"/>
                </a:lnTo>
                <a:lnTo>
                  <a:pt x="65659" y="655574"/>
                </a:lnTo>
                <a:lnTo>
                  <a:pt x="2556764" y="655574"/>
                </a:lnTo>
                <a:lnTo>
                  <a:pt x="2582273" y="650424"/>
                </a:lnTo>
                <a:lnTo>
                  <a:pt x="2603103" y="636381"/>
                </a:lnTo>
                <a:lnTo>
                  <a:pt x="2617146" y="615551"/>
                </a:lnTo>
                <a:lnTo>
                  <a:pt x="2622296" y="590041"/>
                </a:lnTo>
                <a:lnTo>
                  <a:pt x="2622296" y="65531"/>
                </a:lnTo>
                <a:lnTo>
                  <a:pt x="2617146" y="40022"/>
                </a:lnTo>
                <a:lnTo>
                  <a:pt x="2603103" y="19192"/>
                </a:lnTo>
                <a:lnTo>
                  <a:pt x="2582273" y="5149"/>
                </a:lnTo>
                <a:lnTo>
                  <a:pt x="2556764" y="0"/>
                </a:lnTo>
                <a:close/>
              </a:path>
            </a:pathLst>
          </a:custGeom>
          <a:solidFill>
            <a:srgbClr val="48BE6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g37f2e713407_0_32"/>
          <p:cNvSpPr txBox="1"/>
          <p:nvPr/>
        </p:nvSpPr>
        <p:spPr>
          <a:xfrm>
            <a:off x="4729842" y="752428"/>
            <a:ext cx="18702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9525" marR="3810" lvl="0" indent="115252" algn="l" rtl="0">
              <a:lnSpc>
                <a:spcPct val="102412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75"/>
              <a:buFont typeface="Arial"/>
              <a:buNone/>
            </a:pPr>
            <a:r>
              <a:rPr lang="pt-BR" sz="1575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3ºCiclo 32 meses</a:t>
            </a:r>
            <a:endParaRPr sz="1575" b="0" i="0" u="none" strike="noStrike" cap="non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14" name="Google Shape;314;g37f2e713407_0_32"/>
          <p:cNvGrpSpPr/>
          <p:nvPr/>
        </p:nvGrpSpPr>
        <p:grpSpPr>
          <a:xfrm>
            <a:off x="4656907" y="3518059"/>
            <a:ext cx="1966913" cy="491966"/>
            <a:chOff x="6186042" y="3810508"/>
            <a:chExt cx="2622550" cy="655954"/>
          </a:xfrm>
        </p:grpSpPr>
        <p:sp>
          <p:nvSpPr>
            <p:cNvPr id="315" name="Google Shape;315;g37f2e713407_0_32"/>
            <p:cNvSpPr/>
            <p:nvPr/>
          </p:nvSpPr>
          <p:spPr>
            <a:xfrm>
              <a:off x="6186042" y="3810508"/>
              <a:ext cx="2622550" cy="655954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2556764" y="0"/>
                  </a:moveTo>
                  <a:lnTo>
                    <a:pt x="65659" y="0"/>
                  </a:lnTo>
                  <a:lnTo>
                    <a:pt x="40076" y="5149"/>
                  </a:lnTo>
                  <a:lnTo>
                    <a:pt x="19208" y="19192"/>
                  </a:lnTo>
                  <a:lnTo>
                    <a:pt x="5151" y="40022"/>
                  </a:lnTo>
                  <a:lnTo>
                    <a:pt x="0" y="65532"/>
                  </a:lnTo>
                  <a:lnTo>
                    <a:pt x="0" y="590042"/>
                  </a:lnTo>
                  <a:lnTo>
                    <a:pt x="5151" y="615551"/>
                  </a:lnTo>
                  <a:lnTo>
                    <a:pt x="19208" y="636381"/>
                  </a:lnTo>
                  <a:lnTo>
                    <a:pt x="40076" y="650424"/>
                  </a:lnTo>
                  <a:lnTo>
                    <a:pt x="65659" y="655574"/>
                  </a:lnTo>
                  <a:lnTo>
                    <a:pt x="2556764" y="655574"/>
                  </a:lnTo>
                  <a:lnTo>
                    <a:pt x="2582273" y="650424"/>
                  </a:lnTo>
                  <a:lnTo>
                    <a:pt x="2603103" y="636381"/>
                  </a:lnTo>
                  <a:lnTo>
                    <a:pt x="2617146" y="615551"/>
                  </a:lnTo>
                  <a:lnTo>
                    <a:pt x="2622296" y="590042"/>
                  </a:lnTo>
                  <a:lnTo>
                    <a:pt x="2622296" y="65532"/>
                  </a:lnTo>
                  <a:lnTo>
                    <a:pt x="2617146" y="40022"/>
                  </a:lnTo>
                  <a:lnTo>
                    <a:pt x="2603103" y="19192"/>
                  </a:lnTo>
                  <a:lnTo>
                    <a:pt x="2582273" y="5149"/>
                  </a:lnTo>
                  <a:lnTo>
                    <a:pt x="2556764" y="0"/>
                  </a:lnTo>
                  <a:close/>
                </a:path>
              </a:pathLst>
            </a:custGeom>
            <a:solidFill>
              <a:srgbClr val="D0E7D4">
                <a:alpha val="8901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g37f2e713407_0_32"/>
            <p:cNvSpPr/>
            <p:nvPr/>
          </p:nvSpPr>
          <p:spPr>
            <a:xfrm>
              <a:off x="6186042" y="3810508"/>
              <a:ext cx="2622550" cy="655954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0" y="65532"/>
                  </a:moveTo>
                  <a:lnTo>
                    <a:pt x="5151" y="40022"/>
                  </a:lnTo>
                  <a:lnTo>
                    <a:pt x="19208" y="19192"/>
                  </a:lnTo>
                  <a:lnTo>
                    <a:pt x="40076" y="5149"/>
                  </a:lnTo>
                  <a:lnTo>
                    <a:pt x="65659" y="0"/>
                  </a:lnTo>
                  <a:lnTo>
                    <a:pt x="2556764" y="0"/>
                  </a:lnTo>
                  <a:lnTo>
                    <a:pt x="2582273" y="5149"/>
                  </a:lnTo>
                  <a:lnTo>
                    <a:pt x="2603103" y="19192"/>
                  </a:lnTo>
                  <a:lnTo>
                    <a:pt x="2617146" y="40022"/>
                  </a:lnTo>
                  <a:lnTo>
                    <a:pt x="2622296" y="65532"/>
                  </a:lnTo>
                  <a:lnTo>
                    <a:pt x="2622296" y="590042"/>
                  </a:lnTo>
                  <a:lnTo>
                    <a:pt x="2617146" y="615551"/>
                  </a:lnTo>
                  <a:lnTo>
                    <a:pt x="2603103" y="636381"/>
                  </a:lnTo>
                  <a:lnTo>
                    <a:pt x="2582273" y="650424"/>
                  </a:lnTo>
                  <a:lnTo>
                    <a:pt x="2556764" y="655574"/>
                  </a:lnTo>
                  <a:lnTo>
                    <a:pt x="65659" y="655574"/>
                  </a:lnTo>
                  <a:lnTo>
                    <a:pt x="40076" y="650424"/>
                  </a:lnTo>
                  <a:lnTo>
                    <a:pt x="19208" y="636381"/>
                  </a:lnTo>
                  <a:lnTo>
                    <a:pt x="5151" y="615551"/>
                  </a:lnTo>
                  <a:lnTo>
                    <a:pt x="0" y="590042"/>
                  </a:lnTo>
                  <a:lnTo>
                    <a:pt x="0" y="65532"/>
                  </a:lnTo>
                  <a:close/>
                </a:path>
              </a:pathLst>
            </a:custGeom>
            <a:noFill/>
            <a:ln w="12700" cap="flat" cmpd="sng">
              <a:solidFill>
                <a:srgbClr val="D0E7D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8" name="Google Shape;318;g37f2e713407_0_32"/>
          <p:cNvSpPr/>
          <p:nvPr/>
        </p:nvSpPr>
        <p:spPr>
          <a:xfrm>
            <a:off x="6881621" y="595188"/>
            <a:ext cx="1966913" cy="491966"/>
          </a:xfrm>
          <a:custGeom>
            <a:avLst/>
            <a:gdLst/>
            <a:ahLst/>
            <a:cxnLst/>
            <a:rect l="l" t="t" r="r" b="b"/>
            <a:pathLst>
              <a:path w="2622550" h="655955" extrusionOk="0">
                <a:moveTo>
                  <a:pt x="2556763" y="0"/>
                </a:moveTo>
                <a:lnTo>
                  <a:pt x="65531" y="0"/>
                </a:lnTo>
                <a:lnTo>
                  <a:pt x="40022" y="5149"/>
                </a:lnTo>
                <a:lnTo>
                  <a:pt x="19192" y="19192"/>
                </a:lnTo>
                <a:lnTo>
                  <a:pt x="5149" y="40022"/>
                </a:lnTo>
                <a:lnTo>
                  <a:pt x="0" y="65531"/>
                </a:lnTo>
                <a:lnTo>
                  <a:pt x="0" y="590041"/>
                </a:lnTo>
                <a:lnTo>
                  <a:pt x="5149" y="615551"/>
                </a:lnTo>
                <a:lnTo>
                  <a:pt x="19192" y="636381"/>
                </a:lnTo>
                <a:lnTo>
                  <a:pt x="40022" y="650424"/>
                </a:lnTo>
                <a:lnTo>
                  <a:pt x="65531" y="655574"/>
                </a:lnTo>
                <a:lnTo>
                  <a:pt x="2556763" y="655574"/>
                </a:lnTo>
                <a:lnTo>
                  <a:pt x="2582273" y="650424"/>
                </a:lnTo>
                <a:lnTo>
                  <a:pt x="2603103" y="636381"/>
                </a:lnTo>
                <a:lnTo>
                  <a:pt x="2617146" y="615551"/>
                </a:lnTo>
                <a:lnTo>
                  <a:pt x="2622296" y="590041"/>
                </a:lnTo>
                <a:lnTo>
                  <a:pt x="2622296" y="65531"/>
                </a:lnTo>
                <a:lnTo>
                  <a:pt x="2617146" y="40022"/>
                </a:lnTo>
                <a:lnTo>
                  <a:pt x="2603103" y="19192"/>
                </a:lnTo>
                <a:lnTo>
                  <a:pt x="2582273" y="5149"/>
                </a:lnTo>
                <a:lnTo>
                  <a:pt x="2556763" y="0"/>
                </a:lnTo>
                <a:close/>
              </a:path>
            </a:pathLst>
          </a:custGeom>
          <a:solidFill>
            <a:srgbClr val="6FAC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g37f2e713407_0_32"/>
          <p:cNvSpPr txBox="1"/>
          <p:nvPr/>
        </p:nvSpPr>
        <p:spPr>
          <a:xfrm>
            <a:off x="7000400" y="662338"/>
            <a:ext cx="1909800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lvl="0"/>
            <a:r>
              <a:rPr lang="pt-BR" sz="12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Consolidação e Homologação</a:t>
            </a:r>
            <a:endParaRPr lang="pt-BR"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21" name="Google Shape;321;g37f2e713407_0_32"/>
          <p:cNvGrpSpPr/>
          <p:nvPr/>
        </p:nvGrpSpPr>
        <p:grpSpPr>
          <a:xfrm>
            <a:off x="6881621" y="1146596"/>
            <a:ext cx="1966913" cy="491966"/>
            <a:chOff x="9175495" y="2040508"/>
            <a:chExt cx="2622550" cy="655955"/>
          </a:xfrm>
        </p:grpSpPr>
        <p:sp>
          <p:nvSpPr>
            <p:cNvPr id="322" name="Google Shape;322;g37f2e713407_0_32"/>
            <p:cNvSpPr/>
            <p:nvPr/>
          </p:nvSpPr>
          <p:spPr>
            <a:xfrm>
              <a:off x="9175495" y="204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5" extrusionOk="0">
                  <a:moveTo>
                    <a:pt x="2556763" y="0"/>
                  </a:moveTo>
                  <a:lnTo>
                    <a:pt x="65531" y="0"/>
                  </a:lnTo>
                  <a:lnTo>
                    <a:pt x="40022" y="5149"/>
                  </a:lnTo>
                  <a:lnTo>
                    <a:pt x="19192" y="19192"/>
                  </a:lnTo>
                  <a:lnTo>
                    <a:pt x="5149" y="40022"/>
                  </a:lnTo>
                  <a:lnTo>
                    <a:pt x="0" y="65531"/>
                  </a:lnTo>
                  <a:lnTo>
                    <a:pt x="0" y="589914"/>
                  </a:lnTo>
                  <a:lnTo>
                    <a:pt x="5149" y="615497"/>
                  </a:lnTo>
                  <a:lnTo>
                    <a:pt x="19192" y="636365"/>
                  </a:lnTo>
                  <a:lnTo>
                    <a:pt x="40022" y="650422"/>
                  </a:lnTo>
                  <a:lnTo>
                    <a:pt x="65531" y="655574"/>
                  </a:lnTo>
                  <a:lnTo>
                    <a:pt x="2556763" y="655574"/>
                  </a:lnTo>
                  <a:lnTo>
                    <a:pt x="2582273" y="650422"/>
                  </a:lnTo>
                  <a:lnTo>
                    <a:pt x="2603103" y="636365"/>
                  </a:lnTo>
                  <a:lnTo>
                    <a:pt x="2617146" y="615497"/>
                  </a:lnTo>
                  <a:lnTo>
                    <a:pt x="2622296" y="589914"/>
                  </a:lnTo>
                  <a:lnTo>
                    <a:pt x="2622296" y="65531"/>
                  </a:lnTo>
                  <a:lnTo>
                    <a:pt x="2617146" y="40022"/>
                  </a:lnTo>
                  <a:lnTo>
                    <a:pt x="2603103" y="19192"/>
                  </a:lnTo>
                  <a:lnTo>
                    <a:pt x="2582273" y="5149"/>
                  </a:lnTo>
                  <a:lnTo>
                    <a:pt x="2556763" y="0"/>
                  </a:lnTo>
                  <a:close/>
                </a:path>
              </a:pathLst>
            </a:custGeom>
            <a:solidFill>
              <a:srgbClr val="CFE4D0">
                <a:alpha val="8901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g37f2e713407_0_32"/>
            <p:cNvSpPr/>
            <p:nvPr/>
          </p:nvSpPr>
          <p:spPr>
            <a:xfrm>
              <a:off x="9175495" y="204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5" extrusionOk="0">
                  <a:moveTo>
                    <a:pt x="0" y="65531"/>
                  </a:moveTo>
                  <a:lnTo>
                    <a:pt x="5149" y="40022"/>
                  </a:lnTo>
                  <a:lnTo>
                    <a:pt x="19192" y="19192"/>
                  </a:lnTo>
                  <a:lnTo>
                    <a:pt x="40022" y="5149"/>
                  </a:lnTo>
                  <a:lnTo>
                    <a:pt x="65531" y="0"/>
                  </a:lnTo>
                  <a:lnTo>
                    <a:pt x="2556763" y="0"/>
                  </a:lnTo>
                  <a:lnTo>
                    <a:pt x="2582273" y="5149"/>
                  </a:lnTo>
                  <a:lnTo>
                    <a:pt x="2603103" y="19192"/>
                  </a:lnTo>
                  <a:lnTo>
                    <a:pt x="2617146" y="40022"/>
                  </a:lnTo>
                  <a:lnTo>
                    <a:pt x="2622296" y="65531"/>
                  </a:lnTo>
                  <a:lnTo>
                    <a:pt x="2622296" y="589914"/>
                  </a:lnTo>
                  <a:lnTo>
                    <a:pt x="2617146" y="615497"/>
                  </a:lnTo>
                  <a:lnTo>
                    <a:pt x="2603103" y="636365"/>
                  </a:lnTo>
                  <a:lnTo>
                    <a:pt x="2582273" y="650422"/>
                  </a:lnTo>
                  <a:lnTo>
                    <a:pt x="2556763" y="655574"/>
                  </a:lnTo>
                  <a:lnTo>
                    <a:pt x="65531" y="655574"/>
                  </a:lnTo>
                  <a:lnTo>
                    <a:pt x="40022" y="650422"/>
                  </a:lnTo>
                  <a:lnTo>
                    <a:pt x="19192" y="636365"/>
                  </a:lnTo>
                  <a:lnTo>
                    <a:pt x="5149" y="615497"/>
                  </a:lnTo>
                  <a:lnTo>
                    <a:pt x="0" y="589914"/>
                  </a:lnTo>
                  <a:lnTo>
                    <a:pt x="0" y="65531"/>
                  </a:lnTo>
                  <a:close/>
                </a:path>
              </a:pathLst>
            </a:custGeom>
            <a:noFill/>
            <a:ln w="12700" cap="flat" cmpd="sng">
              <a:solidFill>
                <a:srgbClr val="CFE4D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g37f2e713407_0_32"/>
          <p:cNvSpPr txBox="1"/>
          <p:nvPr/>
        </p:nvSpPr>
        <p:spPr>
          <a:xfrm>
            <a:off x="6930106" y="1193649"/>
            <a:ext cx="1870200" cy="35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125" rIns="0" bIns="0" anchor="t" anchorCtr="0">
            <a:spAutoFit/>
          </a:bodyPr>
          <a:lstStyle/>
          <a:p>
            <a:pPr marL="252888" marR="3810" lvl="0" indent="-243838" algn="l" rtl="0">
              <a:lnSpc>
                <a:spcPct val="101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CEADEP consolida as notas dos 3 ciclos</a:t>
            </a:r>
            <a:endParaRPr sz="1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26" name="Google Shape;326;g37f2e713407_0_32"/>
          <p:cNvGrpSpPr/>
          <p:nvPr/>
        </p:nvGrpSpPr>
        <p:grpSpPr>
          <a:xfrm>
            <a:off x="6881621" y="1703643"/>
            <a:ext cx="1966913" cy="547928"/>
            <a:chOff x="9175495" y="2925445"/>
            <a:chExt cx="2622550" cy="655954"/>
          </a:xfrm>
        </p:grpSpPr>
        <p:sp>
          <p:nvSpPr>
            <p:cNvPr id="327" name="Google Shape;327;g37f2e713407_0_32"/>
            <p:cNvSpPr/>
            <p:nvPr/>
          </p:nvSpPr>
          <p:spPr>
            <a:xfrm>
              <a:off x="9175495" y="2925445"/>
              <a:ext cx="2622550" cy="655954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2556763" y="0"/>
                  </a:moveTo>
                  <a:lnTo>
                    <a:pt x="65531" y="0"/>
                  </a:lnTo>
                  <a:lnTo>
                    <a:pt x="40022" y="5151"/>
                  </a:lnTo>
                  <a:lnTo>
                    <a:pt x="19192" y="19208"/>
                  </a:lnTo>
                  <a:lnTo>
                    <a:pt x="5149" y="40076"/>
                  </a:lnTo>
                  <a:lnTo>
                    <a:pt x="0" y="65658"/>
                  </a:lnTo>
                  <a:lnTo>
                    <a:pt x="0" y="590041"/>
                  </a:lnTo>
                  <a:lnTo>
                    <a:pt x="5149" y="615551"/>
                  </a:lnTo>
                  <a:lnTo>
                    <a:pt x="19192" y="636381"/>
                  </a:lnTo>
                  <a:lnTo>
                    <a:pt x="40022" y="650424"/>
                  </a:lnTo>
                  <a:lnTo>
                    <a:pt x="65531" y="655574"/>
                  </a:lnTo>
                  <a:lnTo>
                    <a:pt x="2556763" y="655574"/>
                  </a:lnTo>
                  <a:lnTo>
                    <a:pt x="2582273" y="650424"/>
                  </a:lnTo>
                  <a:lnTo>
                    <a:pt x="2603103" y="636381"/>
                  </a:lnTo>
                  <a:lnTo>
                    <a:pt x="2617146" y="615551"/>
                  </a:lnTo>
                  <a:lnTo>
                    <a:pt x="2622296" y="590041"/>
                  </a:lnTo>
                  <a:lnTo>
                    <a:pt x="2622296" y="65658"/>
                  </a:lnTo>
                  <a:lnTo>
                    <a:pt x="2617146" y="40076"/>
                  </a:lnTo>
                  <a:lnTo>
                    <a:pt x="2603103" y="19208"/>
                  </a:lnTo>
                  <a:lnTo>
                    <a:pt x="2582273" y="5151"/>
                  </a:lnTo>
                  <a:lnTo>
                    <a:pt x="2556763" y="0"/>
                  </a:lnTo>
                  <a:close/>
                </a:path>
              </a:pathLst>
            </a:custGeom>
            <a:solidFill>
              <a:srgbClr val="D2E3CF">
                <a:alpha val="8901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g37f2e713407_0_32"/>
            <p:cNvSpPr/>
            <p:nvPr/>
          </p:nvSpPr>
          <p:spPr>
            <a:xfrm>
              <a:off x="9175495" y="2925445"/>
              <a:ext cx="2622550" cy="655954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0" y="65658"/>
                  </a:moveTo>
                  <a:lnTo>
                    <a:pt x="5149" y="40076"/>
                  </a:lnTo>
                  <a:lnTo>
                    <a:pt x="19192" y="19208"/>
                  </a:lnTo>
                  <a:lnTo>
                    <a:pt x="40022" y="5151"/>
                  </a:lnTo>
                  <a:lnTo>
                    <a:pt x="65531" y="0"/>
                  </a:lnTo>
                  <a:lnTo>
                    <a:pt x="2556763" y="0"/>
                  </a:lnTo>
                  <a:lnTo>
                    <a:pt x="2582273" y="5151"/>
                  </a:lnTo>
                  <a:lnTo>
                    <a:pt x="2603103" y="19208"/>
                  </a:lnTo>
                  <a:lnTo>
                    <a:pt x="2617146" y="40076"/>
                  </a:lnTo>
                  <a:lnTo>
                    <a:pt x="2622296" y="65658"/>
                  </a:lnTo>
                  <a:lnTo>
                    <a:pt x="2622296" y="590041"/>
                  </a:lnTo>
                  <a:lnTo>
                    <a:pt x="2617146" y="615551"/>
                  </a:lnTo>
                  <a:lnTo>
                    <a:pt x="2603103" y="636381"/>
                  </a:lnTo>
                  <a:lnTo>
                    <a:pt x="2582273" y="650424"/>
                  </a:lnTo>
                  <a:lnTo>
                    <a:pt x="2556763" y="655574"/>
                  </a:lnTo>
                  <a:lnTo>
                    <a:pt x="65531" y="655574"/>
                  </a:lnTo>
                  <a:lnTo>
                    <a:pt x="40022" y="650424"/>
                  </a:lnTo>
                  <a:lnTo>
                    <a:pt x="19192" y="636381"/>
                  </a:lnTo>
                  <a:lnTo>
                    <a:pt x="5149" y="615551"/>
                  </a:lnTo>
                  <a:lnTo>
                    <a:pt x="0" y="590041"/>
                  </a:lnTo>
                  <a:lnTo>
                    <a:pt x="0" y="65658"/>
                  </a:lnTo>
                  <a:close/>
                </a:path>
              </a:pathLst>
            </a:custGeom>
            <a:noFill/>
            <a:ln w="12700" cap="flat" cmpd="sng">
              <a:solidFill>
                <a:srgbClr val="D2E3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9" name="Google Shape;329;g37f2e713407_0_32"/>
          <p:cNvSpPr txBox="1"/>
          <p:nvPr/>
        </p:nvSpPr>
        <p:spPr>
          <a:xfrm>
            <a:off x="7227285" y="1698453"/>
            <a:ext cx="1277400" cy="5083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125" rIns="0" bIns="0" anchor="t" anchorCtr="0">
            <a:spAutoFit/>
          </a:bodyPr>
          <a:lstStyle/>
          <a:p>
            <a:pPr marL="314325" marR="3810" lvl="0" indent="-305276" algn="l" rtl="0">
              <a:lnSpc>
                <a:spcPct val="10191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Autoridade máxima da PROGESP homologa</a:t>
            </a:r>
            <a:endParaRPr sz="1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31" name="Google Shape;331;g37f2e713407_0_32"/>
          <p:cNvGrpSpPr/>
          <p:nvPr/>
        </p:nvGrpSpPr>
        <p:grpSpPr>
          <a:xfrm>
            <a:off x="6881621" y="2302354"/>
            <a:ext cx="1966913" cy="491966"/>
            <a:chOff x="9175495" y="3810508"/>
            <a:chExt cx="2622550" cy="655954"/>
          </a:xfrm>
        </p:grpSpPr>
        <p:sp>
          <p:nvSpPr>
            <p:cNvPr id="332" name="Google Shape;332;g37f2e713407_0_32"/>
            <p:cNvSpPr/>
            <p:nvPr/>
          </p:nvSpPr>
          <p:spPr>
            <a:xfrm>
              <a:off x="9175495" y="3810508"/>
              <a:ext cx="2622550" cy="655954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2556763" y="0"/>
                  </a:moveTo>
                  <a:lnTo>
                    <a:pt x="65531" y="0"/>
                  </a:lnTo>
                  <a:lnTo>
                    <a:pt x="40022" y="5149"/>
                  </a:lnTo>
                  <a:lnTo>
                    <a:pt x="19192" y="19192"/>
                  </a:lnTo>
                  <a:lnTo>
                    <a:pt x="5149" y="40022"/>
                  </a:lnTo>
                  <a:lnTo>
                    <a:pt x="0" y="65532"/>
                  </a:lnTo>
                  <a:lnTo>
                    <a:pt x="0" y="590042"/>
                  </a:lnTo>
                  <a:lnTo>
                    <a:pt x="5149" y="615551"/>
                  </a:lnTo>
                  <a:lnTo>
                    <a:pt x="19192" y="636381"/>
                  </a:lnTo>
                  <a:lnTo>
                    <a:pt x="40022" y="650424"/>
                  </a:lnTo>
                  <a:lnTo>
                    <a:pt x="65531" y="655574"/>
                  </a:lnTo>
                  <a:lnTo>
                    <a:pt x="2556763" y="655574"/>
                  </a:lnTo>
                  <a:lnTo>
                    <a:pt x="2582273" y="650424"/>
                  </a:lnTo>
                  <a:lnTo>
                    <a:pt x="2603103" y="636381"/>
                  </a:lnTo>
                  <a:lnTo>
                    <a:pt x="2617146" y="615551"/>
                  </a:lnTo>
                  <a:lnTo>
                    <a:pt x="2622296" y="590042"/>
                  </a:lnTo>
                  <a:lnTo>
                    <a:pt x="2622296" y="65532"/>
                  </a:lnTo>
                  <a:lnTo>
                    <a:pt x="2617146" y="40022"/>
                  </a:lnTo>
                  <a:lnTo>
                    <a:pt x="2603103" y="19192"/>
                  </a:lnTo>
                  <a:lnTo>
                    <a:pt x="2582273" y="5149"/>
                  </a:lnTo>
                  <a:lnTo>
                    <a:pt x="2556763" y="0"/>
                  </a:lnTo>
                  <a:close/>
                </a:path>
              </a:pathLst>
            </a:custGeom>
            <a:solidFill>
              <a:srgbClr val="D4E2CF">
                <a:alpha val="8901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g37f2e713407_0_32"/>
            <p:cNvSpPr/>
            <p:nvPr/>
          </p:nvSpPr>
          <p:spPr>
            <a:xfrm>
              <a:off x="9175495" y="3810508"/>
              <a:ext cx="2622550" cy="655954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0" y="65532"/>
                  </a:moveTo>
                  <a:lnTo>
                    <a:pt x="5149" y="40022"/>
                  </a:lnTo>
                  <a:lnTo>
                    <a:pt x="19192" y="19192"/>
                  </a:lnTo>
                  <a:lnTo>
                    <a:pt x="40022" y="5149"/>
                  </a:lnTo>
                  <a:lnTo>
                    <a:pt x="65531" y="0"/>
                  </a:lnTo>
                  <a:lnTo>
                    <a:pt x="2556763" y="0"/>
                  </a:lnTo>
                  <a:lnTo>
                    <a:pt x="2582273" y="5149"/>
                  </a:lnTo>
                  <a:lnTo>
                    <a:pt x="2603103" y="19192"/>
                  </a:lnTo>
                  <a:lnTo>
                    <a:pt x="2617146" y="40022"/>
                  </a:lnTo>
                  <a:lnTo>
                    <a:pt x="2622296" y="65532"/>
                  </a:lnTo>
                  <a:lnTo>
                    <a:pt x="2622296" y="590042"/>
                  </a:lnTo>
                  <a:lnTo>
                    <a:pt x="2617146" y="615551"/>
                  </a:lnTo>
                  <a:lnTo>
                    <a:pt x="2603103" y="636381"/>
                  </a:lnTo>
                  <a:lnTo>
                    <a:pt x="2582273" y="650424"/>
                  </a:lnTo>
                  <a:lnTo>
                    <a:pt x="2556763" y="655574"/>
                  </a:lnTo>
                  <a:lnTo>
                    <a:pt x="65531" y="655574"/>
                  </a:lnTo>
                  <a:lnTo>
                    <a:pt x="40022" y="650424"/>
                  </a:lnTo>
                  <a:lnTo>
                    <a:pt x="19192" y="636381"/>
                  </a:lnTo>
                  <a:lnTo>
                    <a:pt x="5149" y="615551"/>
                  </a:lnTo>
                  <a:lnTo>
                    <a:pt x="0" y="590042"/>
                  </a:lnTo>
                  <a:lnTo>
                    <a:pt x="0" y="65532"/>
                  </a:lnTo>
                  <a:close/>
                </a:path>
              </a:pathLst>
            </a:custGeom>
            <a:noFill/>
            <a:ln w="12700" cap="flat" cmpd="sng">
              <a:solidFill>
                <a:srgbClr val="D4E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4" name="Google Shape;334;g37f2e713407_0_32"/>
          <p:cNvSpPr txBox="1"/>
          <p:nvPr/>
        </p:nvSpPr>
        <p:spPr>
          <a:xfrm>
            <a:off x="7229571" y="2427321"/>
            <a:ext cx="12717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952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11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Publicação no DOU</a:t>
            </a:r>
            <a:endParaRPr sz="11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35" name="Google Shape;335;g37f2e713407_0_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82637" y="4308717"/>
            <a:ext cx="1208912" cy="587398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g37f2e713407_0_32"/>
          <p:cNvSpPr txBox="1"/>
          <p:nvPr/>
        </p:nvSpPr>
        <p:spPr>
          <a:xfrm>
            <a:off x="2555365" y="4259847"/>
            <a:ext cx="5604300" cy="80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Nota final consolidada igual ou superior a 80 pontos</a:t>
            </a:r>
            <a:endParaRPr sz="1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206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9580" marR="440531" lvl="0" indent="0" algn="ctr" rtl="0">
              <a:lnSpc>
                <a:spcPct val="100000"/>
              </a:lnSpc>
              <a:spcBef>
                <a:spcPts val="4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Certificação de conclusão do Programa de Desenvolvimento Inicial (ENAP) e do Programa de Integração </a:t>
            </a: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dos Servidores 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 UFRN</a:t>
            </a:r>
            <a:endParaRPr sz="1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7" name="Google Shape;337;g37f2e713407_0_32"/>
          <p:cNvSpPr/>
          <p:nvPr/>
        </p:nvSpPr>
        <p:spPr>
          <a:xfrm>
            <a:off x="5209640" y="4545264"/>
            <a:ext cx="295750" cy="120649"/>
          </a:xfrm>
          <a:custGeom>
            <a:avLst/>
            <a:gdLst/>
            <a:ahLst/>
            <a:cxnLst/>
            <a:rect l="l" t="t" r="r" b="b"/>
            <a:pathLst>
              <a:path w="394334" h="394970" extrusionOk="0">
                <a:moveTo>
                  <a:pt x="394208" y="134620"/>
                </a:moveTo>
                <a:lnTo>
                  <a:pt x="260223" y="134620"/>
                </a:lnTo>
                <a:lnTo>
                  <a:pt x="260223" y="0"/>
                </a:lnTo>
                <a:lnTo>
                  <a:pt x="133985" y="0"/>
                </a:lnTo>
                <a:lnTo>
                  <a:pt x="133985" y="134620"/>
                </a:lnTo>
                <a:lnTo>
                  <a:pt x="0" y="134620"/>
                </a:lnTo>
                <a:lnTo>
                  <a:pt x="0" y="260350"/>
                </a:lnTo>
                <a:lnTo>
                  <a:pt x="133985" y="260350"/>
                </a:lnTo>
                <a:lnTo>
                  <a:pt x="133985" y="394970"/>
                </a:lnTo>
                <a:lnTo>
                  <a:pt x="260223" y="394970"/>
                </a:lnTo>
                <a:lnTo>
                  <a:pt x="260223" y="260350"/>
                </a:lnTo>
                <a:lnTo>
                  <a:pt x="394208" y="260350"/>
                </a:lnTo>
                <a:lnTo>
                  <a:pt x="394208" y="134620"/>
                </a:lnTo>
                <a:close/>
              </a:path>
            </a:pathLst>
          </a:custGeom>
          <a:solidFill>
            <a:srgbClr val="6FAC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g37f2e713407_0_32"/>
          <p:cNvSpPr/>
          <p:nvPr/>
        </p:nvSpPr>
        <p:spPr>
          <a:xfrm>
            <a:off x="2414863" y="3537562"/>
            <a:ext cx="1966913" cy="491966"/>
          </a:xfrm>
          <a:custGeom>
            <a:avLst/>
            <a:gdLst/>
            <a:ahLst/>
            <a:cxnLst/>
            <a:rect l="l" t="t" r="r" b="b"/>
            <a:pathLst>
              <a:path w="2622550" h="655954" extrusionOk="0">
                <a:moveTo>
                  <a:pt x="2556636" y="0"/>
                </a:moveTo>
                <a:lnTo>
                  <a:pt x="65531" y="0"/>
                </a:lnTo>
                <a:lnTo>
                  <a:pt x="40022" y="5151"/>
                </a:lnTo>
                <a:lnTo>
                  <a:pt x="19192" y="19208"/>
                </a:lnTo>
                <a:lnTo>
                  <a:pt x="5149" y="40076"/>
                </a:lnTo>
                <a:lnTo>
                  <a:pt x="0" y="65658"/>
                </a:lnTo>
                <a:lnTo>
                  <a:pt x="0" y="590041"/>
                </a:lnTo>
                <a:lnTo>
                  <a:pt x="5149" y="615551"/>
                </a:lnTo>
                <a:lnTo>
                  <a:pt x="19192" y="636381"/>
                </a:lnTo>
                <a:lnTo>
                  <a:pt x="40022" y="650424"/>
                </a:lnTo>
                <a:lnTo>
                  <a:pt x="65531" y="655574"/>
                </a:lnTo>
                <a:lnTo>
                  <a:pt x="2556636" y="655574"/>
                </a:lnTo>
                <a:lnTo>
                  <a:pt x="2582219" y="650424"/>
                </a:lnTo>
                <a:lnTo>
                  <a:pt x="2603087" y="636381"/>
                </a:lnTo>
                <a:lnTo>
                  <a:pt x="2617144" y="615551"/>
                </a:lnTo>
                <a:lnTo>
                  <a:pt x="2622296" y="590041"/>
                </a:lnTo>
                <a:lnTo>
                  <a:pt x="2622296" y="65658"/>
                </a:lnTo>
                <a:lnTo>
                  <a:pt x="2617144" y="40076"/>
                </a:lnTo>
                <a:lnTo>
                  <a:pt x="2603087" y="19208"/>
                </a:lnTo>
                <a:lnTo>
                  <a:pt x="2582219" y="5151"/>
                </a:lnTo>
                <a:lnTo>
                  <a:pt x="2556636" y="0"/>
                </a:lnTo>
                <a:close/>
              </a:path>
            </a:pathLst>
          </a:custGeom>
          <a:solidFill>
            <a:srgbClr val="D0EBE9">
              <a:alpha val="89019"/>
            </a:srgbClr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9525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endParaRPr sz="1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4" name="Google Shape;276;g37f2e713407_0_32"/>
          <p:cNvGrpSpPr/>
          <p:nvPr/>
        </p:nvGrpSpPr>
        <p:grpSpPr>
          <a:xfrm>
            <a:off x="155438" y="1159806"/>
            <a:ext cx="1966913" cy="1647950"/>
            <a:chOff x="207251" y="2040508"/>
            <a:chExt cx="2622550" cy="655955"/>
          </a:xfrm>
        </p:grpSpPr>
        <p:sp>
          <p:nvSpPr>
            <p:cNvPr id="15" name="Google Shape;277;g37f2e713407_0_32"/>
            <p:cNvSpPr/>
            <p:nvPr/>
          </p:nvSpPr>
          <p:spPr>
            <a:xfrm>
              <a:off x="207251" y="204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5" extrusionOk="0">
                  <a:moveTo>
                    <a:pt x="2556776" y="0"/>
                  </a:moveTo>
                  <a:lnTo>
                    <a:pt x="65557" y="0"/>
                  </a:lnTo>
                  <a:lnTo>
                    <a:pt x="40038" y="5149"/>
                  </a:lnTo>
                  <a:lnTo>
                    <a:pt x="19200" y="19192"/>
                  </a:lnTo>
                  <a:lnTo>
                    <a:pt x="5151" y="40022"/>
                  </a:lnTo>
                  <a:lnTo>
                    <a:pt x="0" y="65531"/>
                  </a:lnTo>
                  <a:lnTo>
                    <a:pt x="0" y="589914"/>
                  </a:lnTo>
                  <a:lnTo>
                    <a:pt x="5151" y="615497"/>
                  </a:lnTo>
                  <a:lnTo>
                    <a:pt x="19200" y="636365"/>
                  </a:lnTo>
                  <a:lnTo>
                    <a:pt x="40038" y="650422"/>
                  </a:lnTo>
                  <a:lnTo>
                    <a:pt x="65557" y="655574"/>
                  </a:lnTo>
                  <a:lnTo>
                    <a:pt x="2556776" y="655574"/>
                  </a:lnTo>
                  <a:lnTo>
                    <a:pt x="2582285" y="650422"/>
                  </a:lnTo>
                  <a:lnTo>
                    <a:pt x="2603115" y="636365"/>
                  </a:lnTo>
                  <a:lnTo>
                    <a:pt x="2617159" y="615497"/>
                  </a:lnTo>
                  <a:lnTo>
                    <a:pt x="2622308" y="589914"/>
                  </a:lnTo>
                  <a:lnTo>
                    <a:pt x="2622308" y="65531"/>
                  </a:lnTo>
                  <a:lnTo>
                    <a:pt x="2617159" y="40022"/>
                  </a:lnTo>
                  <a:lnTo>
                    <a:pt x="2603115" y="19192"/>
                  </a:lnTo>
                  <a:lnTo>
                    <a:pt x="2582285" y="5149"/>
                  </a:lnTo>
                  <a:lnTo>
                    <a:pt x="2556776" y="0"/>
                  </a:lnTo>
                  <a:close/>
                </a:path>
              </a:pathLst>
            </a:custGeom>
            <a:solidFill>
              <a:srgbClr val="D2DEEE">
                <a:alpha val="8901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" name="Google Shape;278;g37f2e713407_0_32"/>
            <p:cNvSpPr/>
            <p:nvPr/>
          </p:nvSpPr>
          <p:spPr>
            <a:xfrm>
              <a:off x="207251" y="204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5" extrusionOk="0">
                  <a:moveTo>
                    <a:pt x="0" y="65531"/>
                  </a:moveTo>
                  <a:lnTo>
                    <a:pt x="5151" y="40022"/>
                  </a:lnTo>
                  <a:lnTo>
                    <a:pt x="19200" y="19192"/>
                  </a:lnTo>
                  <a:lnTo>
                    <a:pt x="40038" y="5149"/>
                  </a:lnTo>
                  <a:lnTo>
                    <a:pt x="65557" y="0"/>
                  </a:lnTo>
                  <a:lnTo>
                    <a:pt x="2556776" y="0"/>
                  </a:lnTo>
                  <a:lnTo>
                    <a:pt x="2582285" y="5149"/>
                  </a:lnTo>
                  <a:lnTo>
                    <a:pt x="2603115" y="19192"/>
                  </a:lnTo>
                  <a:lnTo>
                    <a:pt x="2617159" y="40022"/>
                  </a:lnTo>
                  <a:lnTo>
                    <a:pt x="2622308" y="65531"/>
                  </a:lnTo>
                  <a:lnTo>
                    <a:pt x="2622308" y="589914"/>
                  </a:lnTo>
                  <a:lnTo>
                    <a:pt x="2617159" y="615497"/>
                  </a:lnTo>
                  <a:lnTo>
                    <a:pt x="2603115" y="636365"/>
                  </a:lnTo>
                  <a:lnTo>
                    <a:pt x="2582285" y="650422"/>
                  </a:lnTo>
                  <a:lnTo>
                    <a:pt x="2556776" y="655574"/>
                  </a:lnTo>
                  <a:lnTo>
                    <a:pt x="65557" y="655574"/>
                  </a:lnTo>
                  <a:lnTo>
                    <a:pt x="40038" y="650422"/>
                  </a:lnTo>
                  <a:lnTo>
                    <a:pt x="19200" y="636365"/>
                  </a:lnTo>
                  <a:lnTo>
                    <a:pt x="5151" y="615497"/>
                  </a:lnTo>
                  <a:lnTo>
                    <a:pt x="0" y="589914"/>
                  </a:lnTo>
                  <a:lnTo>
                    <a:pt x="0" y="65531"/>
                  </a:lnTo>
                  <a:close/>
                </a:path>
              </a:pathLst>
            </a:custGeom>
            <a:noFill/>
            <a:ln w="12700" cap="flat" cmpd="sng">
              <a:solidFill>
                <a:srgbClr val="D2D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" name="Google Shape;279;g37f2e713407_0_32">
            <a:extLst>
              <a:ext uri="{FF2B5EF4-FFF2-40B4-BE49-F238E27FC236}">
                <a16:creationId xmlns:a16="http://schemas.microsoft.com/office/drawing/2014/main" id="{8CFADC1D-4B98-4C66-7E4E-DB8971C69516}"/>
              </a:ext>
            </a:extLst>
          </p:cNvPr>
          <p:cNvSpPr txBox="1"/>
          <p:nvPr/>
        </p:nvSpPr>
        <p:spPr>
          <a:xfrm>
            <a:off x="234103" y="1201189"/>
            <a:ext cx="1966800" cy="173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125" rIns="0" bIns="0" anchor="t" anchorCtr="0">
            <a:spAutoFit/>
          </a:bodyPr>
          <a:lstStyle/>
          <a:p>
            <a:pPr algn="just"/>
            <a:r>
              <a:rPr lang="pt-BR" sz="1000" b="1" dirty="0"/>
              <a:t>Se pares (Min 3 e Máx. 5):</a:t>
            </a:r>
          </a:p>
          <a:p>
            <a:pPr algn="just"/>
            <a:endParaRPr lang="pt-BR" sz="1000" dirty="0"/>
          </a:p>
          <a:p>
            <a:pPr algn="just"/>
            <a:r>
              <a:rPr lang="pt-BR" sz="1000" dirty="0"/>
              <a:t>Chefia Imediata – 60%</a:t>
            </a:r>
          </a:p>
          <a:p>
            <a:pPr algn="just"/>
            <a:r>
              <a:rPr lang="pt-BR" sz="1000" dirty="0"/>
              <a:t>Autoavaliação – 15%</a:t>
            </a:r>
          </a:p>
          <a:p>
            <a:pPr algn="just"/>
            <a:r>
              <a:rPr lang="pt-BR" sz="1000" dirty="0"/>
              <a:t>Pares – 25%</a:t>
            </a:r>
          </a:p>
          <a:p>
            <a:pPr algn="just"/>
            <a:endParaRPr lang="pt-BR" sz="1000" dirty="0"/>
          </a:p>
          <a:p>
            <a:pPr algn="just"/>
            <a:r>
              <a:rPr lang="pt-BR" sz="1000" b="1" dirty="0"/>
              <a:t>Ou (se pares &lt;3)</a:t>
            </a:r>
          </a:p>
          <a:p>
            <a:pPr algn="just"/>
            <a:endParaRPr lang="pt-BR" sz="1000" dirty="0"/>
          </a:p>
          <a:p>
            <a:pPr algn="just"/>
            <a:r>
              <a:rPr lang="pt-BR" sz="1000" dirty="0"/>
              <a:t>Chefia Imediata – 72,5%</a:t>
            </a:r>
          </a:p>
          <a:p>
            <a:pPr algn="just"/>
            <a:r>
              <a:rPr lang="pt-BR" sz="1000" dirty="0"/>
              <a:t>Auto avaliação – 27,5%</a:t>
            </a:r>
          </a:p>
          <a:p>
            <a:pPr algn="just"/>
            <a:endParaRPr lang="pt-BR" sz="1000" dirty="0"/>
          </a:p>
        </p:txBody>
      </p:sp>
      <p:grpSp>
        <p:nvGrpSpPr>
          <p:cNvPr id="22" name="Google Shape;276;g37f2e713407_0_32">
            <a:extLst>
              <a:ext uri="{FF2B5EF4-FFF2-40B4-BE49-F238E27FC236}">
                <a16:creationId xmlns:a16="http://schemas.microsoft.com/office/drawing/2014/main" id="{A371BE67-76D5-A9CE-ABEC-E57F5E1AE024}"/>
              </a:ext>
            </a:extLst>
          </p:cNvPr>
          <p:cNvGrpSpPr/>
          <p:nvPr/>
        </p:nvGrpSpPr>
        <p:grpSpPr>
          <a:xfrm>
            <a:off x="4653979" y="1146596"/>
            <a:ext cx="1966913" cy="1647950"/>
            <a:chOff x="207251" y="2040508"/>
            <a:chExt cx="2622550" cy="655955"/>
          </a:xfrm>
        </p:grpSpPr>
        <p:sp>
          <p:nvSpPr>
            <p:cNvPr id="23" name="Google Shape;277;g37f2e713407_0_32">
              <a:extLst>
                <a:ext uri="{FF2B5EF4-FFF2-40B4-BE49-F238E27FC236}">
                  <a16:creationId xmlns:a16="http://schemas.microsoft.com/office/drawing/2014/main" id="{8C997BF8-04D7-F0FC-1845-0700026B69E3}"/>
                </a:ext>
              </a:extLst>
            </p:cNvPr>
            <p:cNvSpPr/>
            <p:nvPr/>
          </p:nvSpPr>
          <p:spPr>
            <a:xfrm>
              <a:off x="207251" y="204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5" extrusionOk="0">
                  <a:moveTo>
                    <a:pt x="2556776" y="0"/>
                  </a:moveTo>
                  <a:lnTo>
                    <a:pt x="65557" y="0"/>
                  </a:lnTo>
                  <a:lnTo>
                    <a:pt x="40038" y="5149"/>
                  </a:lnTo>
                  <a:lnTo>
                    <a:pt x="19200" y="19192"/>
                  </a:lnTo>
                  <a:lnTo>
                    <a:pt x="5151" y="40022"/>
                  </a:lnTo>
                  <a:lnTo>
                    <a:pt x="0" y="65531"/>
                  </a:lnTo>
                  <a:lnTo>
                    <a:pt x="0" y="589914"/>
                  </a:lnTo>
                  <a:lnTo>
                    <a:pt x="5151" y="615497"/>
                  </a:lnTo>
                  <a:lnTo>
                    <a:pt x="19200" y="636365"/>
                  </a:lnTo>
                  <a:lnTo>
                    <a:pt x="40038" y="650422"/>
                  </a:lnTo>
                  <a:lnTo>
                    <a:pt x="65557" y="655574"/>
                  </a:lnTo>
                  <a:lnTo>
                    <a:pt x="2556776" y="655574"/>
                  </a:lnTo>
                  <a:lnTo>
                    <a:pt x="2582285" y="650422"/>
                  </a:lnTo>
                  <a:lnTo>
                    <a:pt x="2603115" y="636365"/>
                  </a:lnTo>
                  <a:lnTo>
                    <a:pt x="2617159" y="615497"/>
                  </a:lnTo>
                  <a:lnTo>
                    <a:pt x="2622308" y="589914"/>
                  </a:lnTo>
                  <a:lnTo>
                    <a:pt x="2622308" y="65531"/>
                  </a:lnTo>
                  <a:lnTo>
                    <a:pt x="2617159" y="40022"/>
                  </a:lnTo>
                  <a:lnTo>
                    <a:pt x="2603115" y="19192"/>
                  </a:lnTo>
                  <a:lnTo>
                    <a:pt x="2582285" y="5149"/>
                  </a:lnTo>
                  <a:lnTo>
                    <a:pt x="2556776" y="0"/>
                  </a:lnTo>
                  <a:close/>
                </a:path>
              </a:pathLst>
            </a:custGeom>
            <a:solidFill>
              <a:srgbClr val="D2DEEE">
                <a:alpha val="8901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78;g37f2e713407_0_32">
              <a:extLst>
                <a:ext uri="{FF2B5EF4-FFF2-40B4-BE49-F238E27FC236}">
                  <a16:creationId xmlns:a16="http://schemas.microsoft.com/office/drawing/2014/main" id="{F58A4910-2846-18E5-5C45-7CB46A850412}"/>
                </a:ext>
              </a:extLst>
            </p:cNvPr>
            <p:cNvSpPr/>
            <p:nvPr/>
          </p:nvSpPr>
          <p:spPr>
            <a:xfrm>
              <a:off x="207251" y="204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5" extrusionOk="0">
                  <a:moveTo>
                    <a:pt x="0" y="65531"/>
                  </a:moveTo>
                  <a:lnTo>
                    <a:pt x="5151" y="40022"/>
                  </a:lnTo>
                  <a:lnTo>
                    <a:pt x="19200" y="19192"/>
                  </a:lnTo>
                  <a:lnTo>
                    <a:pt x="40038" y="5149"/>
                  </a:lnTo>
                  <a:lnTo>
                    <a:pt x="65557" y="0"/>
                  </a:lnTo>
                  <a:lnTo>
                    <a:pt x="2556776" y="0"/>
                  </a:lnTo>
                  <a:lnTo>
                    <a:pt x="2582285" y="5149"/>
                  </a:lnTo>
                  <a:lnTo>
                    <a:pt x="2603115" y="19192"/>
                  </a:lnTo>
                  <a:lnTo>
                    <a:pt x="2617159" y="40022"/>
                  </a:lnTo>
                  <a:lnTo>
                    <a:pt x="2622308" y="65531"/>
                  </a:lnTo>
                  <a:lnTo>
                    <a:pt x="2622308" y="589914"/>
                  </a:lnTo>
                  <a:lnTo>
                    <a:pt x="2617159" y="615497"/>
                  </a:lnTo>
                  <a:lnTo>
                    <a:pt x="2603115" y="636365"/>
                  </a:lnTo>
                  <a:lnTo>
                    <a:pt x="2582285" y="650422"/>
                  </a:lnTo>
                  <a:lnTo>
                    <a:pt x="2556776" y="655574"/>
                  </a:lnTo>
                  <a:lnTo>
                    <a:pt x="65557" y="655574"/>
                  </a:lnTo>
                  <a:lnTo>
                    <a:pt x="40038" y="650422"/>
                  </a:lnTo>
                  <a:lnTo>
                    <a:pt x="19200" y="636365"/>
                  </a:lnTo>
                  <a:lnTo>
                    <a:pt x="5151" y="615497"/>
                  </a:lnTo>
                  <a:lnTo>
                    <a:pt x="0" y="589914"/>
                  </a:lnTo>
                  <a:lnTo>
                    <a:pt x="0" y="65531"/>
                  </a:lnTo>
                  <a:close/>
                </a:path>
              </a:pathLst>
            </a:custGeom>
            <a:noFill/>
            <a:ln w="12700" cap="flat" cmpd="sng">
              <a:solidFill>
                <a:srgbClr val="D2D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79;g37f2e713407_0_32">
            <a:extLst>
              <a:ext uri="{FF2B5EF4-FFF2-40B4-BE49-F238E27FC236}">
                <a16:creationId xmlns:a16="http://schemas.microsoft.com/office/drawing/2014/main" id="{F9FF5959-DB59-EC6A-08AF-06D855102B08}"/>
              </a:ext>
            </a:extLst>
          </p:cNvPr>
          <p:cNvSpPr txBox="1"/>
          <p:nvPr/>
        </p:nvSpPr>
        <p:spPr>
          <a:xfrm>
            <a:off x="4732644" y="1187979"/>
            <a:ext cx="1966800" cy="173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125" rIns="0" bIns="0" anchor="t" anchorCtr="0">
            <a:spAutoFit/>
          </a:bodyPr>
          <a:lstStyle/>
          <a:p>
            <a:pPr algn="just"/>
            <a:r>
              <a:rPr lang="pt-BR" sz="1000" b="1" dirty="0"/>
              <a:t>Se pares (Min 3 e Máx. 5):</a:t>
            </a:r>
          </a:p>
          <a:p>
            <a:pPr algn="just"/>
            <a:endParaRPr lang="pt-BR" sz="1000" dirty="0"/>
          </a:p>
          <a:p>
            <a:pPr algn="just"/>
            <a:r>
              <a:rPr lang="pt-BR" sz="1000" dirty="0"/>
              <a:t>Chefia Imediata – 60%</a:t>
            </a:r>
          </a:p>
          <a:p>
            <a:pPr algn="just"/>
            <a:r>
              <a:rPr lang="pt-BR" sz="1000" dirty="0"/>
              <a:t>Autoavaliação – 15%</a:t>
            </a:r>
          </a:p>
          <a:p>
            <a:pPr algn="just"/>
            <a:r>
              <a:rPr lang="pt-BR" sz="1000" dirty="0"/>
              <a:t>Pares – 25%</a:t>
            </a:r>
          </a:p>
          <a:p>
            <a:pPr algn="just"/>
            <a:endParaRPr lang="pt-BR" sz="1000" dirty="0"/>
          </a:p>
          <a:p>
            <a:pPr algn="just"/>
            <a:r>
              <a:rPr lang="pt-BR" sz="1000" b="1" dirty="0"/>
              <a:t>Ou (se pares &lt;3)</a:t>
            </a:r>
          </a:p>
          <a:p>
            <a:pPr algn="just"/>
            <a:endParaRPr lang="pt-BR" sz="1000" dirty="0"/>
          </a:p>
          <a:p>
            <a:pPr algn="just"/>
            <a:r>
              <a:rPr lang="pt-BR" sz="1000" dirty="0"/>
              <a:t>Chefia Imediata – 72,5%</a:t>
            </a:r>
          </a:p>
          <a:p>
            <a:pPr algn="just"/>
            <a:r>
              <a:rPr lang="pt-BR" sz="1000" dirty="0"/>
              <a:t>Auto avaliação – 27,5%</a:t>
            </a:r>
          </a:p>
          <a:p>
            <a:pPr algn="just"/>
            <a:endParaRPr lang="pt-BR" sz="1000" dirty="0"/>
          </a:p>
        </p:txBody>
      </p:sp>
      <p:grpSp>
        <p:nvGrpSpPr>
          <p:cNvPr id="26" name="Google Shape;276;g37f2e713407_0_32">
            <a:extLst>
              <a:ext uri="{FF2B5EF4-FFF2-40B4-BE49-F238E27FC236}">
                <a16:creationId xmlns:a16="http://schemas.microsoft.com/office/drawing/2014/main" id="{F645171D-A7B5-935D-CBC5-16DA6672CE79}"/>
              </a:ext>
            </a:extLst>
          </p:cNvPr>
          <p:cNvGrpSpPr/>
          <p:nvPr/>
        </p:nvGrpSpPr>
        <p:grpSpPr>
          <a:xfrm>
            <a:off x="2402813" y="1167356"/>
            <a:ext cx="1966913" cy="1647950"/>
            <a:chOff x="207251" y="2040508"/>
            <a:chExt cx="2622550" cy="655955"/>
          </a:xfrm>
        </p:grpSpPr>
        <p:sp>
          <p:nvSpPr>
            <p:cNvPr id="27" name="Google Shape;277;g37f2e713407_0_32">
              <a:extLst>
                <a:ext uri="{FF2B5EF4-FFF2-40B4-BE49-F238E27FC236}">
                  <a16:creationId xmlns:a16="http://schemas.microsoft.com/office/drawing/2014/main" id="{52C63766-7925-EE8F-3254-EA6C43E67ADC}"/>
                </a:ext>
              </a:extLst>
            </p:cNvPr>
            <p:cNvSpPr/>
            <p:nvPr/>
          </p:nvSpPr>
          <p:spPr>
            <a:xfrm>
              <a:off x="207251" y="204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5" extrusionOk="0">
                  <a:moveTo>
                    <a:pt x="2556776" y="0"/>
                  </a:moveTo>
                  <a:lnTo>
                    <a:pt x="65557" y="0"/>
                  </a:lnTo>
                  <a:lnTo>
                    <a:pt x="40038" y="5149"/>
                  </a:lnTo>
                  <a:lnTo>
                    <a:pt x="19200" y="19192"/>
                  </a:lnTo>
                  <a:lnTo>
                    <a:pt x="5151" y="40022"/>
                  </a:lnTo>
                  <a:lnTo>
                    <a:pt x="0" y="65531"/>
                  </a:lnTo>
                  <a:lnTo>
                    <a:pt x="0" y="589914"/>
                  </a:lnTo>
                  <a:lnTo>
                    <a:pt x="5151" y="615497"/>
                  </a:lnTo>
                  <a:lnTo>
                    <a:pt x="19200" y="636365"/>
                  </a:lnTo>
                  <a:lnTo>
                    <a:pt x="40038" y="650422"/>
                  </a:lnTo>
                  <a:lnTo>
                    <a:pt x="65557" y="655574"/>
                  </a:lnTo>
                  <a:lnTo>
                    <a:pt x="2556776" y="655574"/>
                  </a:lnTo>
                  <a:lnTo>
                    <a:pt x="2582285" y="650422"/>
                  </a:lnTo>
                  <a:lnTo>
                    <a:pt x="2603115" y="636365"/>
                  </a:lnTo>
                  <a:lnTo>
                    <a:pt x="2617159" y="615497"/>
                  </a:lnTo>
                  <a:lnTo>
                    <a:pt x="2622308" y="589914"/>
                  </a:lnTo>
                  <a:lnTo>
                    <a:pt x="2622308" y="65531"/>
                  </a:lnTo>
                  <a:lnTo>
                    <a:pt x="2617159" y="40022"/>
                  </a:lnTo>
                  <a:lnTo>
                    <a:pt x="2603115" y="19192"/>
                  </a:lnTo>
                  <a:lnTo>
                    <a:pt x="2582285" y="5149"/>
                  </a:lnTo>
                  <a:lnTo>
                    <a:pt x="2556776" y="0"/>
                  </a:lnTo>
                  <a:close/>
                </a:path>
              </a:pathLst>
            </a:custGeom>
            <a:solidFill>
              <a:srgbClr val="D2DEEE">
                <a:alpha val="8901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8;g37f2e713407_0_32">
              <a:extLst>
                <a:ext uri="{FF2B5EF4-FFF2-40B4-BE49-F238E27FC236}">
                  <a16:creationId xmlns:a16="http://schemas.microsoft.com/office/drawing/2014/main" id="{AF0EEF24-4A08-89D1-77AC-5118276A47CA}"/>
                </a:ext>
              </a:extLst>
            </p:cNvPr>
            <p:cNvSpPr/>
            <p:nvPr/>
          </p:nvSpPr>
          <p:spPr>
            <a:xfrm>
              <a:off x="207251" y="204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5" extrusionOk="0">
                  <a:moveTo>
                    <a:pt x="0" y="65531"/>
                  </a:moveTo>
                  <a:lnTo>
                    <a:pt x="5151" y="40022"/>
                  </a:lnTo>
                  <a:lnTo>
                    <a:pt x="19200" y="19192"/>
                  </a:lnTo>
                  <a:lnTo>
                    <a:pt x="40038" y="5149"/>
                  </a:lnTo>
                  <a:lnTo>
                    <a:pt x="65557" y="0"/>
                  </a:lnTo>
                  <a:lnTo>
                    <a:pt x="2556776" y="0"/>
                  </a:lnTo>
                  <a:lnTo>
                    <a:pt x="2582285" y="5149"/>
                  </a:lnTo>
                  <a:lnTo>
                    <a:pt x="2603115" y="19192"/>
                  </a:lnTo>
                  <a:lnTo>
                    <a:pt x="2617159" y="40022"/>
                  </a:lnTo>
                  <a:lnTo>
                    <a:pt x="2622308" y="65531"/>
                  </a:lnTo>
                  <a:lnTo>
                    <a:pt x="2622308" y="589914"/>
                  </a:lnTo>
                  <a:lnTo>
                    <a:pt x="2617159" y="615497"/>
                  </a:lnTo>
                  <a:lnTo>
                    <a:pt x="2603115" y="636365"/>
                  </a:lnTo>
                  <a:lnTo>
                    <a:pt x="2582285" y="650422"/>
                  </a:lnTo>
                  <a:lnTo>
                    <a:pt x="2556776" y="655574"/>
                  </a:lnTo>
                  <a:lnTo>
                    <a:pt x="65557" y="655574"/>
                  </a:lnTo>
                  <a:lnTo>
                    <a:pt x="40038" y="650422"/>
                  </a:lnTo>
                  <a:lnTo>
                    <a:pt x="19200" y="636365"/>
                  </a:lnTo>
                  <a:lnTo>
                    <a:pt x="5151" y="615497"/>
                  </a:lnTo>
                  <a:lnTo>
                    <a:pt x="0" y="589914"/>
                  </a:lnTo>
                  <a:lnTo>
                    <a:pt x="0" y="65531"/>
                  </a:lnTo>
                  <a:close/>
                </a:path>
              </a:pathLst>
            </a:custGeom>
            <a:noFill/>
            <a:ln w="12700" cap="flat" cmpd="sng">
              <a:solidFill>
                <a:srgbClr val="D2D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79;g37f2e713407_0_32">
            <a:extLst>
              <a:ext uri="{FF2B5EF4-FFF2-40B4-BE49-F238E27FC236}">
                <a16:creationId xmlns:a16="http://schemas.microsoft.com/office/drawing/2014/main" id="{8D5EBF9F-223B-56F1-B343-4D3776B06BA1}"/>
              </a:ext>
            </a:extLst>
          </p:cNvPr>
          <p:cNvSpPr txBox="1"/>
          <p:nvPr/>
        </p:nvSpPr>
        <p:spPr>
          <a:xfrm>
            <a:off x="2481478" y="1208739"/>
            <a:ext cx="1966800" cy="1730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125" rIns="0" bIns="0" anchor="t" anchorCtr="0">
            <a:spAutoFit/>
          </a:bodyPr>
          <a:lstStyle/>
          <a:p>
            <a:pPr algn="just"/>
            <a:r>
              <a:rPr lang="pt-BR" sz="1000" b="1" dirty="0"/>
              <a:t>Se pares (Min 3 e Máx. 5):</a:t>
            </a:r>
          </a:p>
          <a:p>
            <a:pPr algn="just"/>
            <a:endParaRPr lang="pt-BR" sz="1000" dirty="0"/>
          </a:p>
          <a:p>
            <a:pPr algn="just"/>
            <a:r>
              <a:rPr lang="pt-BR" sz="1000" dirty="0"/>
              <a:t>Chefia Imediata – 60%</a:t>
            </a:r>
          </a:p>
          <a:p>
            <a:pPr algn="just"/>
            <a:r>
              <a:rPr lang="pt-BR" sz="1000" dirty="0"/>
              <a:t>Autoavaliação – 15%</a:t>
            </a:r>
          </a:p>
          <a:p>
            <a:pPr algn="just"/>
            <a:r>
              <a:rPr lang="pt-BR" sz="1000" dirty="0"/>
              <a:t>Pares – 25%</a:t>
            </a:r>
          </a:p>
          <a:p>
            <a:pPr algn="just"/>
            <a:endParaRPr lang="pt-BR" sz="1000" dirty="0"/>
          </a:p>
          <a:p>
            <a:pPr algn="just"/>
            <a:r>
              <a:rPr lang="pt-BR" sz="1000" b="1" dirty="0"/>
              <a:t>Ou (se pares &lt;3)</a:t>
            </a:r>
          </a:p>
          <a:p>
            <a:pPr algn="just"/>
            <a:endParaRPr lang="pt-BR" sz="1000" dirty="0"/>
          </a:p>
          <a:p>
            <a:pPr algn="just"/>
            <a:r>
              <a:rPr lang="pt-BR" sz="1000" dirty="0"/>
              <a:t>Chefia Imediata – 72,5%</a:t>
            </a:r>
          </a:p>
          <a:p>
            <a:pPr algn="just"/>
            <a:r>
              <a:rPr lang="pt-BR" sz="1000" dirty="0"/>
              <a:t>Auto avaliação – 27,5%</a:t>
            </a:r>
          </a:p>
          <a:p>
            <a:pPr algn="just"/>
            <a:endParaRPr lang="pt-BR" sz="1000" dirty="0"/>
          </a:p>
        </p:txBody>
      </p:sp>
      <p:grpSp>
        <p:nvGrpSpPr>
          <p:cNvPr id="30" name="Google Shape;281;g37f2e713407_0_32">
            <a:extLst>
              <a:ext uri="{FF2B5EF4-FFF2-40B4-BE49-F238E27FC236}">
                <a16:creationId xmlns:a16="http://schemas.microsoft.com/office/drawing/2014/main" id="{899A4701-04D7-1E3A-C2CB-E00C39579AD9}"/>
              </a:ext>
            </a:extLst>
          </p:cNvPr>
          <p:cNvGrpSpPr/>
          <p:nvPr/>
        </p:nvGrpSpPr>
        <p:grpSpPr>
          <a:xfrm>
            <a:off x="2412812" y="2877790"/>
            <a:ext cx="1949535" cy="595650"/>
            <a:chOff x="207251" y="2925445"/>
            <a:chExt cx="2622550" cy="655954"/>
          </a:xfrm>
        </p:grpSpPr>
        <p:sp>
          <p:nvSpPr>
            <p:cNvPr id="31" name="Google Shape;282;g37f2e713407_0_32">
              <a:extLst>
                <a:ext uri="{FF2B5EF4-FFF2-40B4-BE49-F238E27FC236}">
                  <a16:creationId xmlns:a16="http://schemas.microsoft.com/office/drawing/2014/main" id="{16445E4E-45DB-1662-24E5-BB2B47C46B9A}"/>
                </a:ext>
              </a:extLst>
            </p:cNvPr>
            <p:cNvSpPr/>
            <p:nvPr/>
          </p:nvSpPr>
          <p:spPr>
            <a:xfrm>
              <a:off x="207251" y="2925445"/>
              <a:ext cx="2622550" cy="655954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2556776" y="0"/>
                  </a:moveTo>
                  <a:lnTo>
                    <a:pt x="65557" y="0"/>
                  </a:lnTo>
                  <a:lnTo>
                    <a:pt x="40038" y="5151"/>
                  </a:lnTo>
                  <a:lnTo>
                    <a:pt x="19200" y="19208"/>
                  </a:lnTo>
                  <a:lnTo>
                    <a:pt x="5151" y="40076"/>
                  </a:lnTo>
                  <a:lnTo>
                    <a:pt x="0" y="65658"/>
                  </a:lnTo>
                  <a:lnTo>
                    <a:pt x="0" y="590041"/>
                  </a:lnTo>
                  <a:lnTo>
                    <a:pt x="5151" y="615551"/>
                  </a:lnTo>
                  <a:lnTo>
                    <a:pt x="19200" y="636381"/>
                  </a:lnTo>
                  <a:lnTo>
                    <a:pt x="40038" y="650424"/>
                  </a:lnTo>
                  <a:lnTo>
                    <a:pt x="65557" y="655574"/>
                  </a:lnTo>
                  <a:lnTo>
                    <a:pt x="2556776" y="655574"/>
                  </a:lnTo>
                  <a:lnTo>
                    <a:pt x="2582285" y="650424"/>
                  </a:lnTo>
                  <a:lnTo>
                    <a:pt x="2603115" y="636381"/>
                  </a:lnTo>
                  <a:lnTo>
                    <a:pt x="2617159" y="615551"/>
                  </a:lnTo>
                  <a:lnTo>
                    <a:pt x="2622308" y="590041"/>
                  </a:lnTo>
                  <a:lnTo>
                    <a:pt x="2622308" y="65658"/>
                  </a:lnTo>
                  <a:lnTo>
                    <a:pt x="2617159" y="40076"/>
                  </a:lnTo>
                  <a:lnTo>
                    <a:pt x="2603115" y="19208"/>
                  </a:lnTo>
                  <a:lnTo>
                    <a:pt x="2582285" y="5151"/>
                  </a:lnTo>
                  <a:lnTo>
                    <a:pt x="2556776" y="0"/>
                  </a:lnTo>
                  <a:close/>
                </a:path>
              </a:pathLst>
            </a:custGeom>
            <a:solidFill>
              <a:srgbClr val="D1E1ED">
                <a:alpha val="8901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" name="Google Shape;283;g37f2e713407_0_32">
              <a:extLst>
                <a:ext uri="{FF2B5EF4-FFF2-40B4-BE49-F238E27FC236}">
                  <a16:creationId xmlns:a16="http://schemas.microsoft.com/office/drawing/2014/main" id="{982EC7A7-BA9D-73AB-106A-D151D45AEED2}"/>
                </a:ext>
              </a:extLst>
            </p:cNvPr>
            <p:cNvSpPr/>
            <p:nvPr/>
          </p:nvSpPr>
          <p:spPr>
            <a:xfrm>
              <a:off x="207251" y="2925445"/>
              <a:ext cx="2622550" cy="655954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0" y="65658"/>
                  </a:moveTo>
                  <a:lnTo>
                    <a:pt x="5151" y="40076"/>
                  </a:lnTo>
                  <a:lnTo>
                    <a:pt x="19200" y="19208"/>
                  </a:lnTo>
                  <a:lnTo>
                    <a:pt x="40038" y="5151"/>
                  </a:lnTo>
                  <a:lnTo>
                    <a:pt x="65557" y="0"/>
                  </a:lnTo>
                  <a:lnTo>
                    <a:pt x="2556776" y="0"/>
                  </a:lnTo>
                  <a:lnTo>
                    <a:pt x="2582285" y="5151"/>
                  </a:lnTo>
                  <a:lnTo>
                    <a:pt x="2603115" y="19208"/>
                  </a:lnTo>
                  <a:lnTo>
                    <a:pt x="2617159" y="40076"/>
                  </a:lnTo>
                  <a:lnTo>
                    <a:pt x="2622308" y="65658"/>
                  </a:lnTo>
                  <a:lnTo>
                    <a:pt x="2622308" y="590041"/>
                  </a:lnTo>
                  <a:lnTo>
                    <a:pt x="2617159" y="615551"/>
                  </a:lnTo>
                  <a:lnTo>
                    <a:pt x="2603115" y="636381"/>
                  </a:lnTo>
                  <a:lnTo>
                    <a:pt x="2582285" y="650424"/>
                  </a:lnTo>
                  <a:lnTo>
                    <a:pt x="2556776" y="655574"/>
                  </a:lnTo>
                  <a:lnTo>
                    <a:pt x="65557" y="655574"/>
                  </a:lnTo>
                  <a:lnTo>
                    <a:pt x="40038" y="650424"/>
                  </a:lnTo>
                  <a:lnTo>
                    <a:pt x="19200" y="636381"/>
                  </a:lnTo>
                  <a:lnTo>
                    <a:pt x="5151" y="615551"/>
                  </a:lnTo>
                  <a:lnTo>
                    <a:pt x="0" y="590041"/>
                  </a:lnTo>
                  <a:lnTo>
                    <a:pt x="0" y="65658"/>
                  </a:lnTo>
                  <a:close/>
                </a:path>
              </a:pathLst>
            </a:custGeom>
            <a:noFill/>
            <a:ln w="12700" cap="flat" cmpd="sng">
              <a:solidFill>
                <a:srgbClr val="D1E1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" name="Google Shape;284;g37f2e713407_0_32">
            <a:extLst>
              <a:ext uri="{FF2B5EF4-FFF2-40B4-BE49-F238E27FC236}">
                <a16:creationId xmlns:a16="http://schemas.microsoft.com/office/drawing/2014/main" id="{74EA2235-3A87-933B-E836-F4C83A9C2880}"/>
              </a:ext>
            </a:extLst>
          </p:cNvPr>
          <p:cNvSpPr txBox="1"/>
          <p:nvPr/>
        </p:nvSpPr>
        <p:spPr>
          <a:xfrm>
            <a:off x="2543884" y="3002662"/>
            <a:ext cx="1704600" cy="47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9525" lvl="0" algn="just">
              <a:buSzPts val="1000"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Pedido de reconsideração - A chefia e/ou aos pares</a:t>
            </a: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(em até 5 dias)</a:t>
            </a:r>
            <a:endParaRPr sz="1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34" name="Google Shape;281;g37f2e713407_0_32">
            <a:extLst>
              <a:ext uri="{FF2B5EF4-FFF2-40B4-BE49-F238E27FC236}">
                <a16:creationId xmlns:a16="http://schemas.microsoft.com/office/drawing/2014/main" id="{4229E213-0B3E-CDCC-C9F3-D9FD1226EBCD}"/>
              </a:ext>
            </a:extLst>
          </p:cNvPr>
          <p:cNvGrpSpPr/>
          <p:nvPr/>
        </p:nvGrpSpPr>
        <p:grpSpPr>
          <a:xfrm>
            <a:off x="4656909" y="2854262"/>
            <a:ext cx="1949535" cy="613899"/>
            <a:chOff x="207251" y="2925445"/>
            <a:chExt cx="2622550" cy="655954"/>
          </a:xfrm>
        </p:grpSpPr>
        <p:sp>
          <p:nvSpPr>
            <p:cNvPr id="35" name="Google Shape;282;g37f2e713407_0_32">
              <a:extLst>
                <a:ext uri="{FF2B5EF4-FFF2-40B4-BE49-F238E27FC236}">
                  <a16:creationId xmlns:a16="http://schemas.microsoft.com/office/drawing/2014/main" id="{60DD5845-A396-8B27-FFF3-B430E7857C35}"/>
                </a:ext>
              </a:extLst>
            </p:cNvPr>
            <p:cNvSpPr/>
            <p:nvPr/>
          </p:nvSpPr>
          <p:spPr>
            <a:xfrm>
              <a:off x="207251" y="2925445"/>
              <a:ext cx="2622550" cy="655954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2556776" y="0"/>
                  </a:moveTo>
                  <a:lnTo>
                    <a:pt x="65557" y="0"/>
                  </a:lnTo>
                  <a:lnTo>
                    <a:pt x="40038" y="5151"/>
                  </a:lnTo>
                  <a:lnTo>
                    <a:pt x="19200" y="19208"/>
                  </a:lnTo>
                  <a:lnTo>
                    <a:pt x="5151" y="40076"/>
                  </a:lnTo>
                  <a:lnTo>
                    <a:pt x="0" y="65658"/>
                  </a:lnTo>
                  <a:lnTo>
                    <a:pt x="0" y="590041"/>
                  </a:lnTo>
                  <a:lnTo>
                    <a:pt x="5151" y="615551"/>
                  </a:lnTo>
                  <a:lnTo>
                    <a:pt x="19200" y="636381"/>
                  </a:lnTo>
                  <a:lnTo>
                    <a:pt x="40038" y="650424"/>
                  </a:lnTo>
                  <a:lnTo>
                    <a:pt x="65557" y="655574"/>
                  </a:lnTo>
                  <a:lnTo>
                    <a:pt x="2556776" y="655574"/>
                  </a:lnTo>
                  <a:lnTo>
                    <a:pt x="2582285" y="650424"/>
                  </a:lnTo>
                  <a:lnTo>
                    <a:pt x="2603115" y="636381"/>
                  </a:lnTo>
                  <a:lnTo>
                    <a:pt x="2617159" y="615551"/>
                  </a:lnTo>
                  <a:lnTo>
                    <a:pt x="2622308" y="590041"/>
                  </a:lnTo>
                  <a:lnTo>
                    <a:pt x="2622308" y="65658"/>
                  </a:lnTo>
                  <a:lnTo>
                    <a:pt x="2617159" y="40076"/>
                  </a:lnTo>
                  <a:lnTo>
                    <a:pt x="2603115" y="19208"/>
                  </a:lnTo>
                  <a:lnTo>
                    <a:pt x="2582285" y="5151"/>
                  </a:lnTo>
                  <a:lnTo>
                    <a:pt x="2556776" y="0"/>
                  </a:lnTo>
                  <a:close/>
                </a:path>
              </a:pathLst>
            </a:custGeom>
            <a:solidFill>
              <a:srgbClr val="D1E1ED">
                <a:alpha val="89019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6" name="Google Shape;283;g37f2e713407_0_32">
              <a:extLst>
                <a:ext uri="{FF2B5EF4-FFF2-40B4-BE49-F238E27FC236}">
                  <a16:creationId xmlns:a16="http://schemas.microsoft.com/office/drawing/2014/main" id="{6B909A82-07B6-9BAA-8258-224B538360DD}"/>
                </a:ext>
              </a:extLst>
            </p:cNvPr>
            <p:cNvSpPr/>
            <p:nvPr/>
          </p:nvSpPr>
          <p:spPr>
            <a:xfrm>
              <a:off x="207251" y="2925445"/>
              <a:ext cx="2622550" cy="655954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0" y="65658"/>
                  </a:moveTo>
                  <a:lnTo>
                    <a:pt x="5151" y="40076"/>
                  </a:lnTo>
                  <a:lnTo>
                    <a:pt x="19200" y="19208"/>
                  </a:lnTo>
                  <a:lnTo>
                    <a:pt x="40038" y="5151"/>
                  </a:lnTo>
                  <a:lnTo>
                    <a:pt x="65557" y="0"/>
                  </a:lnTo>
                  <a:lnTo>
                    <a:pt x="2556776" y="0"/>
                  </a:lnTo>
                  <a:lnTo>
                    <a:pt x="2582285" y="5151"/>
                  </a:lnTo>
                  <a:lnTo>
                    <a:pt x="2603115" y="19208"/>
                  </a:lnTo>
                  <a:lnTo>
                    <a:pt x="2617159" y="40076"/>
                  </a:lnTo>
                  <a:lnTo>
                    <a:pt x="2622308" y="65658"/>
                  </a:lnTo>
                  <a:lnTo>
                    <a:pt x="2622308" y="590041"/>
                  </a:lnTo>
                  <a:lnTo>
                    <a:pt x="2617159" y="615551"/>
                  </a:lnTo>
                  <a:lnTo>
                    <a:pt x="2603115" y="636381"/>
                  </a:lnTo>
                  <a:lnTo>
                    <a:pt x="2582285" y="650424"/>
                  </a:lnTo>
                  <a:lnTo>
                    <a:pt x="2556776" y="655574"/>
                  </a:lnTo>
                  <a:lnTo>
                    <a:pt x="65557" y="655574"/>
                  </a:lnTo>
                  <a:lnTo>
                    <a:pt x="40038" y="650424"/>
                  </a:lnTo>
                  <a:lnTo>
                    <a:pt x="19200" y="636381"/>
                  </a:lnTo>
                  <a:lnTo>
                    <a:pt x="5151" y="615551"/>
                  </a:lnTo>
                  <a:lnTo>
                    <a:pt x="0" y="590041"/>
                  </a:lnTo>
                  <a:lnTo>
                    <a:pt x="0" y="65658"/>
                  </a:lnTo>
                  <a:close/>
                </a:path>
              </a:pathLst>
            </a:custGeom>
            <a:noFill/>
            <a:ln w="12700" cap="flat" cmpd="sng">
              <a:solidFill>
                <a:srgbClr val="D1E1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284;g37f2e713407_0_32">
            <a:extLst>
              <a:ext uri="{FF2B5EF4-FFF2-40B4-BE49-F238E27FC236}">
                <a16:creationId xmlns:a16="http://schemas.microsoft.com/office/drawing/2014/main" id="{532A22A1-4773-F179-A95A-A5CCD9485DAA}"/>
              </a:ext>
            </a:extLst>
          </p:cNvPr>
          <p:cNvSpPr txBox="1"/>
          <p:nvPr/>
        </p:nvSpPr>
        <p:spPr>
          <a:xfrm>
            <a:off x="4787981" y="2979134"/>
            <a:ext cx="1704600" cy="4707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9525" lvl="0" algn="just">
              <a:buSzPts val="1000"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Pedido de reconsideração - A chefia e/ou aos pares </a:t>
            </a: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(em até 5 dias)</a:t>
            </a:r>
            <a:endParaRPr sz="1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8" name="Seta: para a Direita 37">
            <a:extLst>
              <a:ext uri="{FF2B5EF4-FFF2-40B4-BE49-F238E27FC236}">
                <a16:creationId xmlns:a16="http://schemas.microsoft.com/office/drawing/2014/main" id="{879766CC-6FA0-6997-B9BE-90891DC68EB9}"/>
              </a:ext>
            </a:extLst>
          </p:cNvPr>
          <p:cNvSpPr/>
          <p:nvPr/>
        </p:nvSpPr>
        <p:spPr>
          <a:xfrm>
            <a:off x="2200903" y="2041178"/>
            <a:ext cx="123358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9" name="Seta: para a Direita 38">
            <a:extLst>
              <a:ext uri="{FF2B5EF4-FFF2-40B4-BE49-F238E27FC236}">
                <a16:creationId xmlns:a16="http://schemas.microsoft.com/office/drawing/2014/main" id="{0EA0885B-C424-A47E-3494-429CFA17941A}"/>
              </a:ext>
            </a:extLst>
          </p:cNvPr>
          <p:cNvSpPr/>
          <p:nvPr/>
        </p:nvSpPr>
        <p:spPr>
          <a:xfrm>
            <a:off x="4469857" y="2007389"/>
            <a:ext cx="123358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Seta: para a Direita 39">
            <a:extLst>
              <a:ext uri="{FF2B5EF4-FFF2-40B4-BE49-F238E27FC236}">
                <a16:creationId xmlns:a16="http://schemas.microsoft.com/office/drawing/2014/main" id="{AAA003E3-8F0D-E05E-660B-DC4EC120E765}"/>
              </a:ext>
            </a:extLst>
          </p:cNvPr>
          <p:cNvSpPr/>
          <p:nvPr/>
        </p:nvSpPr>
        <p:spPr>
          <a:xfrm>
            <a:off x="6679711" y="1991331"/>
            <a:ext cx="123358" cy="45719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Google Shape;289;g37f2e713407_0_32">
            <a:extLst>
              <a:ext uri="{FF2B5EF4-FFF2-40B4-BE49-F238E27FC236}">
                <a16:creationId xmlns:a16="http://schemas.microsoft.com/office/drawing/2014/main" id="{1B225C42-0427-0332-D3C6-F51EB193BE0C}"/>
              </a:ext>
            </a:extLst>
          </p:cNvPr>
          <p:cNvSpPr txBox="1"/>
          <p:nvPr/>
        </p:nvSpPr>
        <p:spPr>
          <a:xfrm>
            <a:off x="2508227" y="3652027"/>
            <a:ext cx="1704600" cy="31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9525" lvl="0">
              <a:buSzPts val="1000"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Recurso – CEADEP (</a:t>
            </a: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 até 30 dias)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" name="Google Shape;289;g37f2e713407_0_32">
            <a:extLst>
              <a:ext uri="{FF2B5EF4-FFF2-40B4-BE49-F238E27FC236}">
                <a16:creationId xmlns:a16="http://schemas.microsoft.com/office/drawing/2014/main" id="{F1B6BA5D-3D57-8B8C-6CE0-6BB1A9586E0C}"/>
              </a:ext>
            </a:extLst>
          </p:cNvPr>
          <p:cNvSpPr txBox="1"/>
          <p:nvPr/>
        </p:nvSpPr>
        <p:spPr>
          <a:xfrm>
            <a:off x="4729842" y="3657211"/>
            <a:ext cx="1704600" cy="31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9525" lvl="0">
              <a:buSzPts val="1000"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Recurso – CEADEP (</a:t>
            </a: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 até 30 dias)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D403B37-EA5A-9636-0265-D8FF82488B0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12</a:t>
            </a:fld>
            <a:endParaRPr lang="pt-BR"/>
          </a:p>
        </p:txBody>
      </p:sp>
      <p:sp>
        <p:nvSpPr>
          <p:cNvPr id="201" name="Google Shape;201;p2"/>
          <p:cNvSpPr txBox="1">
            <a:spLocks/>
          </p:cNvSpPr>
          <p:nvPr/>
        </p:nvSpPr>
        <p:spPr>
          <a:xfrm>
            <a:off x="649461" y="1143659"/>
            <a:ext cx="7653879" cy="4006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317520" algn="just">
              <a:lnSpc>
                <a:spcPct val="115000"/>
              </a:lnSpc>
              <a:buClr>
                <a:srgbClr val="113772"/>
              </a:buClr>
              <a:buSzPts val="2000"/>
              <a:buFont typeface="Noto Sans Symbols"/>
              <a:buChar char="✔"/>
            </a:pPr>
            <a:r>
              <a:rPr lang="pt-BR" sz="1600" dirty="0">
                <a:solidFill>
                  <a:srgbClr val="113772"/>
                </a:solidFill>
                <a:latin typeface="Calibri"/>
                <a:ea typeface="Calibri"/>
                <a:cs typeface="Calibri"/>
                <a:sym typeface="Calibri"/>
              </a:rPr>
              <a:t>A DDP, através da Divisão de Acompanhamento e Avaliação (DAA), acompanha, orienta e registra as atividades de Estágio Probatório, Tutoria e Avaliação de Desempenho, proporcionando assistência e suporte técnico-administrativo a todos os participantes do processo. </a:t>
            </a:r>
            <a:endParaRPr lang="pt-BR" sz="1600" dirty="0"/>
          </a:p>
          <a:p>
            <a:pPr marL="139680" algn="just">
              <a:lnSpc>
                <a:spcPct val="115000"/>
              </a:lnSpc>
              <a:buClr>
                <a:schemeClr val="dk1"/>
              </a:buClr>
              <a:buSzPts val="2000"/>
            </a:pPr>
            <a:endParaRPr lang="pt-BR" sz="1600" dirty="0"/>
          </a:p>
          <a:p>
            <a:pPr marL="457200" indent="-317520" algn="just">
              <a:lnSpc>
                <a:spcPct val="115000"/>
              </a:lnSpc>
              <a:buClr>
                <a:srgbClr val="113772"/>
              </a:buClr>
              <a:buSzPts val="2000"/>
              <a:buFont typeface="Noto Sans Symbols"/>
              <a:buChar char="✔"/>
            </a:pPr>
            <a:r>
              <a:rPr lang="pt-BR" sz="1600" dirty="0">
                <a:solidFill>
                  <a:srgbClr val="113772"/>
                </a:solidFill>
                <a:latin typeface="Calibri"/>
                <a:ea typeface="Calibri"/>
                <a:cs typeface="Calibri"/>
                <a:sym typeface="Calibri"/>
              </a:rPr>
              <a:t>Compete à DAA instruir e orientar sobre o uso dos instrumentos de registro, os trâmites administrativos e o cumprimento de prazos que envolvem essas ações;</a:t>
            </a:r>
            <a:endParaRPr lang="pt-BR" sz="1600" dirty="0"/>
          </a:p>
          <a:p>
            <a:pPr marL="139680" algn="just">
              <a:lnSpc>
                <a:spcPct val="115000"/>
              </a:lnSpc>
              <a:buClr>
                <a:schemeClr val="dk1"/>
              </a:buClr>
              <a:buSzPts val="2000"/>
            </a:pPr>
            <a:endParaRPr lang="pt-BR" sz="1600" dirty="0"/>
          </a:p>
          <a:p>
            <a:pPr marL="457200" indent="-317520" algn="just">
              <a:lnSpc>
                <a:spcPct val="115000"/>
              </a:lnSpc>
              <a:buClr>
                <a:srgbClr val="113772"/>
              </a:buClr>
              <a:buSzPts val="2000"/>
              <a:buFont typeface="Noto Sans Symbols"/>
              <a:buChar char="✔"/>
            </a:pPr>
            <a:r>
              <a:rPr lang="pt-BR" sz="1600" dirty="0">
                <a:solidFill>
                  <a:srgbClr val="113772"/>
                </a:solidFill>
                <a:latin typeface="Calibri"/>
                <a:ea typeface="Calibri"/>
                <a:cs typeface="Calibri"/>
                <a:sym typeface="Calibri"/>
              </a:rPr>
              <a:t>Acompanhamento de baixo desempenho.</a:t>
            </a:r>
            <a:endParaRPr lang="pt-BR" sz="1600" dirty="0"/>
          </a:p>
          <a:p>
            <a:pPr marL="139680">
              <a:lnSpc>
                <a:spcPct val="115000"/>
              </a:lnSpc>
              <a:buClr>
                <a:schemeClr val="dk1"/>
              </a:buClr>
              <a:buSzPts val="2000"/>
            </a:pPr>
            <a:endParaRPr lang="pt-BR" sz="1600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CFBA41C-15BB-4F7D-E0F0-9F32965A82C5}"/>
              </a:ext>
            </a:extLst>
          </p:cNvPr>
          <p:cNvSpPr txBox="1"/>
          <p:nvPr/>
        </p:nvSpPr>
        <p:spPr>
          <a:xfrm>
            <a:off x="2330245" y="272845"/>
            <a:ext cx="48669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113772"/>
                </a:solidFill>
                <a:latin typeface="Calibri"/>
                <a:cs typeface="Calibri"/>
              </a:rPr>
              <a:t>Divisão de Acompanhamento e Avaliação – DAA/DDP</a:t>
            </a:r>
          </a:p>
        </p:txBody>
      </p:sp>
    </p:spTree>
    <p:extLst>
      <p:ext uri="{BB962C8B-B14F-4D97-AF65-F5344CB8AC3E}">
        <p14:creationId xmlns:p14="http://schemas.microsoft.com/office/powerpoint/2010/main" val="1303342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0"/>
          <p:cNvSpPr/>
          <p:nvPr/>
        </p:nvSpPr>
        <p:spPr>
          <a:xfrm>
            <a:off x="708600" y="989200"/>
            <a:ext cx="3766661" cy="4204726"/>
          </a:xfrm>
          <a:custGeom>
            <a:avLst/>
            <a:gdLst/>
            <a:ahLst/>
            <a:cxnLst/>
            <a:rect l="l" t="t" r="r" b="b"/>
            <a:pathLst>
              <a:path w="5022215" h="5720715" extrusionOk="0">
                <a:moveTo>
                  <a:pt x="4185031" y="0"/>
                </a:moveTo>
                <a:lnTo>
                  <a:pt x="837057" y="0"/>
                </a:lnTo>
                <a:lnTo>
                  <a:pt x="789558" y="1325"/>
                </a:lnTo>
                <a:lnTo>
                  <a:pt x="742755" y="5253"/>
                </a:lnTo>
                <a:lnTo>
                  <a:pt x="696718" y="11714"/>
                </a:lnTo>
                <a:lnTo>
                  <a:pt x="651516" y="20636"/>
                </a:lnTo>
                <a:lnTo>
                  <a:pt x="607222" y="31950"/>
                </a:lnTo>
                <a:lnTo>
                  <a:pt x="563905" y="45584"/>
                </a:lnTo>
                <a:lnTo>
                  <a:pt x="521637" y="61467"/>
                </a:lnTo>
                <a:lnTo>
                  <a:pt x="480488" y="79530"/>
                </a:lnTo>
                <a:lnTo>
                  <a:pt x="440528" y="99701"/>
                </a:lnTo>
                <a:lnTo>
                  <a:pt x="401829" y="121910"/>
                </a:lnTo>
                <a:lnTo>
                  <a:pt x="364460" y="146086"/>
                </a:lnTo>
                <a:lnTo>
                  <a:pt x="328494" y="172159"/>
                </a:lnTo>
                <a:lnTo>
                  <a:pt x="293999" y="200057"/>
                </a:lnTo>
                <a:lnTo>
                  <a:pt x="261048" y="229710"/>
                </a:lnTo>
                <a:lnTo>
                  <a:pt x="229710" y="261048"/>
                </a:lnTo>
                <a:lnTo>
                  <a:pt x="200057" y="293999"/>
                </a:lnTo>
                <a:lnTo>
                  <a:pt x="172159" y="328494"/>
                </a:lnTo>
                <a:lnTo>
                  <a:pt x="146086" y="364460"/>
                </a:lnTo>
                <a:lnTo>
                  <a:pt x="121910" y="401829"/>
                </a:lnTo>
                <a:lnTo>
                  <a:pt x="99701" y="440528"/>
                </a:lnTo>
                <a:lnTo>
                  <a:pt x="79530" y="480488"/>
                </a:lnTo>
                <a:lnTo>
                  <a:pt x="61467" y="521637"/>
                </a:lnTo>
                <a:lnTo>
                  <a:pt x="45584" y="563905"/>
                </a:lnTo>
                <a:lnTo>
                  <a:pt x="31950" y="607222"/>
                </a:lnTo>
                <a:lnTo>
                  <a:pt x="20636" y="651516"/>
                </a:lnTo>
                <a:lnTo>
                  <a:pt x="11714" y="696718"/>
                </a:lnTo>
                <a:lnTo>
                  <a:pt x="5253" y="742755"/>
                </a:lnTo>
                <a:lnTo>
                  <a:pt x="1325" y="789558"/>
                </a:lnTo>
                <a:lnTo>
                  <a:pt x="0" y="837057"/>
                </a:lnTo>
                <a:lnTo>
                  <a:pt x="0" y="4883645"/>
                </a:lnTo>
                <a:lnTo>
                  <a:pt x="1325" y="4931142"/>
                </a:lnTo>
                <a:lnTo>
                  <a:pt x="5253" y="4977943"/>
                </a:lnTo>
                <a:lnTo>
                  <a:pt x="11714" y="5023979"/>
                </a:lnTo>
                <a:lnTo>
                  <a:pt x="20636" y="5069179"/>
                </a:lnTo>
                <a:lnTo>
                  <a:pt x="31950" y="5113472"/>
                </a:lnTo>
                <a:lnTo>
                  <a:pt x="45584" y="5156787"/>
                </a:lnTo>
                <a:lnTo>
                  <a:pt x="61467" y="5199054"/>
                </a:lnTo>
                <a:lnTo>
                  <a:pt x="79530" y="5240201"/>
                </a:lnTo>
                <a:lnTo>
                  <a:pt x="99701" y="5280159"/>
                </a:lnTo>
                <a:lnTo>
                  <a:pt x="121910" y="5318857"/>
                </a:lnTo>
                <a:lnTo>
                  <a:pt x="146086" y="5356224"/>
                </a:lnTo>
                <a:lnTo>
                  <a:pt x="172159" y="5392189"/>
                </a:lnTo>
                <a:lnTo>
                  <a:pt x="200057" y="5426681"/>
                </a:lnTo>
                <a:lnTo>
                  <a:pt x="229710" y="5459631"/>
                </a:lnTo>
                <a:lnTo>
                  <a:pt x="261048" y="5490967"/>
                </a:lnTo>
                <a:lnTo>
                  <a:pt x="293999" y="5520619"/>
                </a:lnTo>
                <a:lnTo>
                  <a:pt x="328494" y="5548515"/>
                </a:lnTo>
                <a:lnTo>
                  <a:pt x="364460" y="5574586"/>
                </a:lnTo>
                <a:lnTo>
                  <a:pt x="401829" y="5598761"/>
                </a:lnTo>
                <a:lnTo>
                  <a:pt x="440528" y="5620969"/>
                </a:lnTo>
                <a:lnTo>
                  <a:pt x="480488" y="5641139"/>
                </a:lnTo>
                <a:lnTo>
                  <a:pt x="521637" y="5659201"/>
                </a:lnTo>
                <a:lnTo>
                  <a:pt x="563905" y="5675084"/>
                </a:lnTo>
                <a:lnTo>
                  <a:pt x="607222" y="5688717"/>
                </a:lnTo>
                <a:lnTo>
                  <a:pt x="651516" y="5700030"/>
                </a:lnTo>
                <a:lnTo>
                  <a:pt x="696718" y="5708952"/>
                </a:lnTo>
                <a:lnTo>
                  <a:pt x="742755" y="5715412"/>
                </a:lnTo>
                <a:lnTo>
                  <a:pt x="789558" y="5719340"/>
                </a:lnTo>
                <a:lnTo>
                  <a:pt x="837057" y="5720665"/>
                </a:lnTo>
                <a:lnTo>
                  <a:pt x="4185031" y="5720665"/>
                </a:lnTo>
                <a:lnTo>
                  <a:pt x="4232529" y="5719340"/>
                </a:lnTo>
                <a:lnTo>
                  <a:pt x="4279332" y="5715412"/>
                </a:lnTo>
                <a:lnTo>
                  <a:pt x="4325369" y="5708952"/>
                </a:lnTo>
                <a:lnTo>
                  <a:pt x="4370571" y="5700030"/>
                </a:lnTo>
                <a:lnTo>
                  <a:pt x="4414865" y="5688717"/>
                </a:lnTo>
                <a:lnTo>
                  <a:pt x="4458182" y="5675084"/>
                </a:lnTo>
                <a:lnTo>
                  <a:pt x="4500450" y="5659201"/>
                </a:lnTo>
                <a:lnTo>
                  <a:pt x="4541599" y="5641139"/>
                </a:lnTo>
                <a:lnTo>
                  <a:pt x="4581559" y="5620969"/>
                </a:lnTo>
                <a:lnTo>
                  <a:pt x="4620258" y="5598761"/>
                </a:lnTo>
                <a:lnTo>
                  <a:pt x="4657627" y="5574586"/>
                </a:lnTo>
                <a:lnTo>
                  <a:pt x="4693593" y="5548515"/>
                </a:lnTo>
                <a:lnTo>
                  <a:pt x="4728088" y="5520619"/>
                </a:lnTo>
                <a:lnTo>
                  <a:pt x="4761039" y="5490967"/>
                </a:lnTo>
                <a:lnTo>
                  <a:pt x="4792377" y="5459631"/>
                </a:lnTo>
                <a:lnTo>
                  <a:pt x="4822030" y="5426681"/>
                </a:lnTo>
                <a:lnTo>
                  <a:pt x="4849928" y="5392189"/>
                </a:lnTo>
                <a:lnTo>
                  <a:pt x="4876001" y="5356224"/>
                </a:lnTo>
                <a:lnTo>
                  <a:pt x="4900177" y="5318857"/>
                </a:lnTo>
                <a:lnTo>
                  <a:pt x="4922386" y="5280159"/>
                </a:lnTo>
                <a:lnTo>
                  <a:pt x="4942557" y="5240201"/>
                </a:lnTo>
                <a:lnTo>
                  <a:pt x="4960620" y="5199054"/>
                </a:lnTo>
                <a:lnTo>
                  <a:pt x="4976503" y="5156787"/>
                </a:lnTo>
                <a:lnTo>
                  <a:pt x="4990137" y="5113472"/>
                </a:lnTo>
                <a:lnTo>
                  <a:pt x="5001451" y="5069179"/>
                </a:lnTo>
                <a:lnTo>
                  <a:pt x="5010373" y="5023979"/>
                </a:lnTo>
                <a:lnTo>
                  <a:pt x="5016834" y="4977943"/>
                </a:lnTo>
                <a:lnTo>
                  <a:pt x="5020762" y="4931142"/>
                </a:lnTo>
                <a:lnTo>
                  <a:pt x="5022088" y="4883645"/>
                </a:lnTo>
                <a:lnTo>
                  <a:pt x="5022088" y="837057"/>
                </a:lnTo>
                <a:lnTo>
                  <a:pt x="5020762" y="789558"/>
                </a:lnTo>
                <a:lnTo>
                  <a:pt x="5016834" y="742755"/>
                </a:lnTo>
                <a:lnTo>
                  <a:pt x="5010373" y="696718"/>
                </a:lnTo>
                <a:lnTo>
                  <a:pt x="5001451" y="651516"/>
                </a:lnTo>
                <a:lnTo>
                  <a:pt x="4990137" y="607222"/>
                </a:lnTo>
                <a:lnTo>
                  <a:pt x="4976503" y="563905"/>
                </a:lnTo>
                <a:lnTo>
                  <a:pt x="4960620" y="521637"/>
                </a:lnTo>
                <a:lnTo>
                  <a:pt x="4942557" y="480488"/>
                </a:lnTo>
                <a:lnTo>
                  <a:pt x="4922386" y="440528"/>
                </a:lnTo>
                <a:lnTo>
                  <a:pt x="4900177" y="401829"/>
                </a:lnTo>
                <a:lnTo>
                  <a:pt x="4876001" y="364460"/>
                </a:lnTo>
                <a:lnTo>
                  <a:pt x="4849928" y="328494"/>
                </a:lnTo>
                <a:lnTo>
                  <a:pt x="4822030" y="293999"/>
                </a:lnTo>
                <a:lnTo>
                  <a:pt x="4792377" y="261048"/>
                </a:lnTo>
                <a:lnTo>
                  <a:pt x="4761039" y="229710"/>
                </a:lnTo>
                <a:lnTo>
                  <a:pt x="4728088" y="200057"/>
                </a:lnTo>
                <a:lnTo>
                  <a:pt x="4693593" y="172159"/>
                </a:lnTo>
                <a:lnTo>
                  <a:pt x="4657627" y="146086"/>
                </a:lnTo>
                <a:lnTo>
                  <a:pt x="4620258" y="121910"/>
                </a:lnTo>
                <a:lnTo>
                  <a:pt x="4581559" y="99701"/>
                </a:lnTo>
                <a:lnTo>
                  <a:pt x="4541599" y="79530"/>
                </a:lnTo>
                <a:lnTo>
                  <a:pt x="4500450" y="61467"/>
                </a:lnTo>
                <a:lnTo>
                  <a:pt x="4458182" y="45584"/>
                </a:lnTo>
                <a:lnTo>
                  <a:pt x="4414865" y="31950"/>
                </a:lnTo>
                <a:lnTo>
                  <a:pt x="4370571" y="20636"/>
                </a:lnTo>
                <a:lnTo>
                  <a:pt x="4325369" y="11714"/>
                </a:lnTo>
                <a:lnTo>
                  <a:pt x="4279332" y="5253"/>
                </a:lnTo>
                <a:lnTo>
                  <a:pt x="4232529" y="1325"/>
                </a:lnTo>
                <a:lnTo>
                  <a:pt x="4185031" y="0"/>
                </a:lnTo>
                <a:close/>
              </a:path>
            </a:pathLst>
          </a:custGeom>
          <a:solidFill>
            <a:srgbClr val="9DC3E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0"/>
          <p:cNvSpPr txBox="1">
            <a:spLocks noGrp="1"/>
          </p:cNvSpPr>
          <p:nvPr>
            <p:ph type="title"/>
          </p:nvPr>
        </p:nvSpPr>
        <p:spPr>
          <a:xfrm>
            <a:off x="299969" y="195780"/>
            <a:ext cx="6390090" cy="6554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95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Calibri"/>
              <a:buNone/>
            </a:pPr>
            <a:r>
              <a:rPr lang="pt-BR" dirty="0"/>
              <a:t>Hipóteses suspensivas e não suspensivas do estágio probatório</a:t>
            </a:r>
            <a:endParaRPr dirty="0"/>
          </a:p>
        </p:txBody>
      </p:sp>
      <p:sp>
        <p:nvSpPr>
          <p:cNvPr id="373" name="Google Shape;373;p10"/>
          <p:cNvSpPr/>
          <p:nvPr/>
        </p:nvSpPr>
        <p:spPr>
          <a:xfrm>
            <a:off x="4806729" y="989202"/>
            <a:ext cx="3766661" cy="4290536"/>
          </a:xfrm>
          <a:custGeom>
            <a:avLst/>
            <a:gdLst/>
            <a:ahLst/>
            <a:cxnLst/>
            <a:rect l="l" t="t" r="r" b="b"/>
            <a:pathLst>
              <a:path w="5022215" h="5720715" extrusionOk="0">
                <a:moveTo>
                  <a:pt x="4185030" y="0"/>
                </a:moveTo>
                <a:lnTo>
                  <a:pt x="837056" y="0"/>
                </a:lnTo>
                <a:lnTo>
                  <a:pt x="789558" y="1325"/>
                </a:lnTo>
                <a:lnTo>
                  <a:pt x="742755" y="5253"/>
                </a:lnTo>
                <a:lnTo>
                  <a:pt x="696718" y="11714"/>
                </a:lnTo>
                <a:lnTo>
                  <a:pt x="651516" y="20636"/>
                </a:lnTo>
                <a:lnTo>
                  <a:pt x="607222" y="31950"/>
                </a:lnTo>
                <a:lnTo>
                  <a:pt x="563905" y="45584"/>
                </a:lnTo>
                <a:lnTo>
                  <a:pt x="521637" y="61467"/>
                </a:lnTo>
                <a:lnTo>
                  <a:pt x="480488" y="79530"/>
                </a:lnTo>
                <a:lnTo>
                  <a:pt x="440528" y="99701"/>
                </a:lnTo>
                <a:lnTo>
                  <a:pt x="401829" y="121910"/>
                </a:lnTo>
                <a:lnTo>
                  <a:pt x="364460" y="146086"/>
                </a:lnTo>
                <a:lnTo>
                  <a:pt x="328494" y="172159"/>
                </a:lnTo>
                <a:lnTo>
                  <a:pt x="293999" y="200057"/>
                </a:lnTo>
                <a:lnTo>
                  <a:pt x="261048" y="229710"/>
                </a:lnTo>
                <a:lnTo>
                  <a:pt x="229710" y="261048"/>
                </a:lnTo>
                <a:lnTo>
                  <a:pt x="200057" y="293999"/>
                </a:lnTo>
                <a:lnTo>
                  <a:pt x="172159" y="328494"/>
                </a:lnTo>
                <a:lnTo>
                  <a:pt x="146086" y="364460"/>
                </a:lnTo>
                <a:lnTo>
                  <a:pt x="121910" y="401829"/>
                </a:lnTo>
                <a:lnTo>
                  <a:pt x="99701" y="440528"/>
                </a:lnTo>
                <a:lnTo>
                  <a:pt x="79530" y="480488"/>
                </a:lnTo>
                <a:lnTo>
                  <a:pt x="61467" y="521637"/>
                </a:lnTo>
                <a:lnTo>
                  <a:pt x="45584" y="563905"/>
                </a:lnTo>
                <a:lnTo>
                  <a:pt x="31950" y="607222"/>
                </a:lnTo>
                <a:lnTo>
                  <a:pt x="20636" y="651516"/>
                </a:lnTo>
                <a:lnTo>
                  <a:pt x="11714" y="696718"/>
                </a:lnTo>
                <a:lnTo>
                  <a:pt x="5253" y="742755"/>
                </a:lnTo>
                <a:lnTo>
                  <a:pt x="1325" y="789558"/>
                </a:lnTo>
                <a:lnTo>
                  <a:pt x="0" y="837057"/>
                </a:lnTo>
                <a:lnTo>
                  <a:pt x="0" y="4883645"/>
                </a:lnTo>
                <a:lnTo>
                  <a:pt x="1325" y="4931142"/>
                </a:lnTo>
                <a:lnTo>
                  <a:pt x="5253" y="4977943"/>
                </a:lnTo>
                <a:lnTo>
                  <a:pt x="11714" y="5023979"/>
                </a:lnTo>
                <a:lnTo>
                  <a:pt x="20636" y="5069179"/>
                </a:lnTo>
                <a:lnTo>
                  <a:pt x="31950" y="5113472"/>
                </a:lnTo>
                <a:lnTo>
                  <a:pt x="45584" y="5156787"/>
                </a:lnTo>
                <a:lnTo>
                  <a:pt x="61467" y="5199054"/>
                </a:lnTo>
                <a:lnTo>
                  <a:pt x="79530" y="5240202"/>
                </a:lnTo>
                <a:lnTo>
                  <a:pt x="99701" y="5280160"/>
                </a:lnTo>
                <a:lnTo>
                  <a:pt x="121910" y="5318857"/>
                </a:lnTo>
                <a:lnTo>
                  <a:pt x="146086" y="5356224"/>
                </a:lnTo>
                <a:lnTo>
                  <a:pt x="172159" y="5392189"/>
                </a:lnTo>
                <a:lnTo>
                  <a:pt x="200057" y="5426682"/>
                </a:lnTo>
                <a:lnTo>
                  <a:pt x="229710" y="5459632"/>
                </a:lnTo>
                <a:lnTo>
                  <a:pt x="261048" y="5490968"/>
                </a:lnTo>
                <a:lnTo>
                  <a:pt x="293999" y="5520619"/>
                </a:lnTo>
                <a:lnTo>
                  <a:pt x="328494" y="5548516"/>
                </a:lnTo>
                <a:lnTo>
                  <a:pt x="364460" y="5574587"/>
                </a:lnTo>
                <a:lnTo>
                  <a:pt x="401829" y="5598762"/>
                </a:lnTo>
                <a:lnTo>
                  <a:pt x="440528" y="5620970"/>
                </a:lnTo>
                <a:lnTo>
                  <a:pt x="480488" y="5641140"/>
                </a:lnTo>
                <a:lnTo>
                  <a:pt x="521637" y="5659202"/>
                </a:lnTo>
                <a:lnTo>
                  <a:pt x="563905" y="5675085"/>
                </a:lnTo>
                <a:lnTo>
                  <a:pt x="607222" y="5688718"/>
                </a:lnTo>
                <a:lnTo>
                  <a:pt x="651516" y="5700031"/>
                </a:lnTo>
                <a:lnTo>
                  <a:pt x="696718" y="5708953"/>
                </a:lnTo>
                <a:lnTo>
                  <a:pt x="742755" y="5715413"/>
                </a:lnTo>
                <a:lnTo>
                  <a:pt x="789558" y="5719341"/>
                </a:lnTo>
                <a:lnTo>
                  <a:pt x="837056" y="5720666"/>
                </a:lnTo>
                <a:lnTo>
                  <a:pt x="4185030" y="5720666"/>
                </a:lnTo>
                <a:lnTo>
                  <a:pt x="4232529" y="5719341"/>
                </a:lnTo>
                <a:lnTo>
                  <a:pt x="4279332" y="5715413"/>
                </a:lnTo>
                <a:lnTo>
                  <a:pt x="4325369" y="5708953"/>
                </a:lnTo>
                <a:lnTo>
                  <a:pt x="4370571" y="5700031"/>
                </a:lnTo>
                <a:lnTo>
                  <a:pt x="4414865" y="5688718"/>
                </a:lnTo>
                <a:lnTo>
                  <a:pt x="4458182" y="5675085"/>
                </a:lnTo>
                <a:lnTo>
                  <a:pt x="4500450" y="5659202"/>
                </a:lnTo>
                <a:lnTo>
                  <a:pt x="4541599" y="5641140"/>
                </a:lnTo>
                <a:lnTo>
                  <a:pt x="4581559" y="5620970"/>
                </a:lnTo>
                <a:lnTo>
                  <a:pt x="4620258" y="5598762"/>
                </a:lnTo>
                <a:lnTo>
                  <a:pt x="4657627" y="5574587"/>
                </a:lnTo>
                <a:lnTo>
                  <a:pt x="4693593" y="5548516"/>
                </a:lnTo>
                <a:lnTo>
                  <a:pt x="4728088" y="5520619"/>
                </a:lnTo>
                <a:lnTo>
                  <a:pt x="4761039" y="5490968"/>
                </a:lnTo>
                <a:lnTo>
                  <a:pt x="4792377" y="5459632"/>
                </a:lnTo>
                <a:lnTo>
                  <a:pt x="4822030" y="5426682"/>
                </a:lnTo>
                <a:lnTo>
                  <a:pt x="4849928" y="5392189"/>
                </a:lnTo>
                <a:lnTo>
                  <a:pt x="4876001" y="5356224"/>
                </a:lnTo>
                <a:lnTo>
                  <a:pt x="4900177" y="5318857"/>
                </a:lnTo>
                <a:lnTo>
                  <a:pt x="4922386" y="5280160"/>
                </a:lnTo>
                <a:lnTo>
                  <a:pt x="4942557" y="5240202"/>
                </a:lnTo>
                <a:lnTo>
                  <a:pt x="4960620" y="5199054"/>
                </a:lnTo>
                <a:lnTo>
                  <a:pt x="4976503" y="5156787"/>
                </a:lnTo>
                <a:lnTo>
                  <a:pt x="4990137" y="5113472"/>
                </a:lnTo>
                <a:lnTo>
                  <a:pt x="5001451" y="5069179"/>
                </a:lnTo>
                <a:lnTo>
                  <a:pt x="5010373" y="5023979"/>
                </a:lnTo>
                <a:lnTo>
                  <a:pt x="5016834" y="4977943"/>
                </a:lnTo>
                <a:lnTo>
                  <a:pt x="5020762" y="4931142"/>
                </a:lnTo>
                <a:lnTo>
                  <a:pt x="5022088" y="4883645"/>
                </a:lnTo>
                <a:lnTo>
                  <a:pt x="5022088" y="837057"/>
                </a:lnTo>
                <a:lnTo>
                  <a:pt x="5020762" y="789558"/>
                </a:lnTo>
                <a:lnTo>
                  <a:pt x="5016834" y="742755"/>
                </a:lnTo>
                <a:lnTo>
                  <a:pt x="5010373" y="696718"/>
                </a:lnTo>
                <a:lnTo>
                  <a:pt x="5001451" y="651516"/>
                </a:lnTo>
                <a:lnTo>
                  <a:pt x="4990137" y="607222"/>
                </a:lnTo>
                <a:lnTo>
                  <a:pt x="4976503" y="563905"/>
                </a:lnTo>
                <a:lnTo>
                  <a:pt x="4960620" y="521637"/>
                </a:lnTo>
                <a:lnTo>
                  <a:pt x="4942557" y="480488"/>
                </a:lnTo>
                <a:lnTo>
                  <a:pt x="4922386" y="440528"/>
                </a:lnTo>
                <a:lnTo>
                  <a:pt x="4900177" y="401829"/>
                </a:lnTo>
                <a:lnTo>
                  <a:pt x="4876001" y="364460"/>
                </a:lnTo>
                <a:lnTo>
                  <a:pt x="4849928" y="328494"/>
                </a:lnTo>
                <a:lnTo>
                  <a:pt x="4822030" y="293999"/>
                </a:lnTo>
                <a:lnTo>
                  <a:pt x="4792377" y="261048"/>
                </a:lnTo>
                <a:lnTo>
                  <a:pt x="4761039" y="229710"/>
                </a:lnTo>
                <a:lnTo>
                  <a:pt x="4728088" y="200057"/>
                </a:lnTo>
                <a:lnTo>
                  <a:pt x="4693593" y="172159"/>
                </a:lnTo>
                <a:lnTo>
                  <a:pt x="4657627" y="146086"/>
                </a:lnTo>
                <a:lnTo>
                  <a:pt x="4620258" y="121910"/>
                </a:lnTo>
                <a:lnTo>
                  <a:pt x="4581559" y="99701"/>
                </a:lnTo>
                <a:lnTo>
                  <a:pt x="4541599" y="79530"/>
                </a:lnTo>
                <a:lnTo>
                  <a:pt x="4500450" y="61467"/>
                </a:lnTo>
                <a:lnTo>
                  <a:pt x="4458182" y="45584"/>
                </a:lnTo>
                <a:lnTo>
                  <a:pt x="4414865" y="31950"/>
                </a:lnTo>
                <a:lnTo>
                  <a:pt x="4370571" y="20636"/>
                </a:lnTo>
                <a:lnTo>
                  <a:pt x="4325369" y="11714"/>
                </a:lnTo>
                <a:lnTo>
                  <a:pt x="4279332" y="5253"/>
                </a:lnTo>
                <a:lnTo>
                  <a:pt x="4232529" y="1325"/>
                </a:lnTo>
                <a:lnTo>
                  <a:pt x="4185030" y="0"/>
                </a:lnTo>
                <a:close/>
              </a:path>
            </a:pathLst>
          </a:custGeom>
          <a:solidFill>
            <a:srgbClr val="D5A6B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0"/>
          <p:cNvSpPr txBox="1"/>
          <p:nvPr/>
        </p:nvSpPr>
        <p:spPr>
          <a:xfrm>
            <a:off x="1210469" y="1076787"/>
            <a:ext cx="2913600" cy="389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9525" rIns="0" bIns="0" anchor="t" anchorCtr="0">
            <a:spAutoFit/>
          </a:bodyPr>
          <a:lstStyle/>
          <a:p>
            <a:pPr marL="95250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 b="1" u="sng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Suspensivas</a:t>
            </a:r>
            <a:endParaRPr sz="125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488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Tratamento da saúde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Doença em pessoa da família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Afastamento de cônjuge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Serviço militar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Atividade política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Curso de formação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Mandato eletivo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Servir em organismo internacional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Júri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Missão ou estudo no exterior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4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Doação de sangue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Casamento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Alistamento ou recadastramento eleitoral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Deslocamento de sede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Falecimento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Acidente de trabalho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Falta injustificada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Competição esportiva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Afastamento por medida cautelar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Prisão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0843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Char char="•"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Cessão e requisição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75" name="Google Shape;375;p10"/>
          <p:cNvSpPr txBox="1"/>
          <p:nvPr/>
        </p:nvSpPr>
        <p:spPr>
          <a:xfrm>
            <a:off x="5090286" y="1227041"/>
            <a:ext cx="2805000" cy="20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1392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 b="1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NÃO suspensivas</a:t>
            </a:r>
            <a:endParaRPr sz="135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14789" algn="l" rtl="0">
              <a:spcBef>
                <a:spcPts val="1193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pt-BR" sz="13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Licença à gestante</a:t>
            </a:r>
            <a:endParaRPr sz="13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147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pt-BR" sz="13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Licença à paternidade</a:t>
            </a:r>
            <a:endParaRPr sz="13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14789" algn="l" rtl="0">
              <a:spcBef>
                <a:spcPts val="4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pt-BR" sz="13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Licença à adotante</a:t>
            </a:r>
            <a:endParaRPr sz="13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3810" lvl="0" indent="-21526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pt-BR" sz="13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Requisição fundamentada na Lei nº 9.007/1995</a:t>
            </a:r>
            <a:endParaRPr sz="13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-21478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</a:pPr>
            <a:r>
              <a:rPr lang="pt-BR" sz="13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Exercício de cargo em comissão no</a:t>
            </a:r>
            <a:endParaRPr sz="13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224314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35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próprio órgão</a:t>
            </a:r>
            <a:endParaRPr sz="135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Os formulários avaliativos</a:t>
            </a:r>
            <a:endParaRPr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77600" y="3956631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200" dirty="0"/>
              <a:t>Técnico administrativo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200" dirty="0"/>
              <a:t>Docente de magistério superior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200" dirty="0"/>
              <a:t>Docente EBTT.</a:t>
            </a:r>
            <a:endParaRPr sz="1200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3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166528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15</a:t>
            </a:fld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0" y="199223"/>
            <a:ext cx="18822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000" dirty="0">
                <a:solidFill>
                  <a:srgbClr val="FFC000"/>
                </a:solidFill>
              </a:rPr>
              <a:t>Formulário avaliativo Técnico</a:t>
            </a:r>
            <a:endParaRPr lang="pt-BR" sz="1000" dirty="0">
              <a:solidFill>
                <a:srgbClr val="FFC000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8336" y="1780379"/>
            <a:ext cx="1927064" cy="2084536"/>
          </a:xfrm>
          <a:prstGeom prst="rect">
            <a:avLst/>
          </a:prstGeom>
        </p:spPr>
      </p:pic>
      <p:pic>
        <p:nvPicPr>
          <p:cNvPr id="7" name="Imagem 6" descr="Tabela&#10;&#10;O conteúdo gerado por IA pode estar incorreto.">
            <a:extLst>
              <a:ext uri="{FF2B5EF4-FFF2-40B4-BE49-F238E27FC236}">
                <a16:creationId xmlns:a16="http://schemas.microsoft.com/office/drawing/2014/main" id="{353EAC43-4A48-BD87-B0BC-3A1F2ED31D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6816" y="497744"/>
            <a:ext cx="5280141" cy="429655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7B4D577C-6076-0A99-A9B0-6C50FD7ABBB7}"/>
              </a:ext>
            </a:extLst>
          </p:cNvPr>
          <p:cNvSpPr txBox="1"/>
          <p:nvPr/>
        </p:nvSpPr>
        <p:spPr>
          <a:xfrm>
            <a:off x="176981" y="1179871"/>
            <a:ext cx="148221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Característica: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5 fatores;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17 itens;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Formulário diferente em razão do trabalho com atendimento ao público.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703981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2C1AED-498C-735B-0B1D-B6E292D73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030F3E87-6F33-2A03-B306-FE7D1FDAFA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16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A034EC1A-E448-7AFB-859E-80EFD2CC2410}"/>
              </a:ext>
            </a:extLst>
          </p:cNvPr>
          <p:cNvSpPr/>
          <p:nvPr/>
        </p:nvSpPr>
        <p:spPr>
          <a:xfrm>
            <a:off x="0" y="199223"/>
            <a:ext cx="159210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000" dirty="0">
                <a:solidFill>
                  <a:srgbClr val="FFC000"/>
                </a:solidFill>
              </a:rPr>
              <a:t>Formulário avaliativo MS</a:t>
            </a:r>
            <a:endParaRPr lang="pt-BR" sz="1000" dirty="0">
              <a:solidFill>
                <a:srgbClr val="FFC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E7C57D4-2FE3-2777-CAF1-80D4A718A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46" y="1727914"/>
            <a:ext cx="1927064" cy="2084536"/>
          </a:xfrm>
          <a:prstGeom prst="rect">
            <a:avLst/>
          </a:prstGeom>
        </p:spPr>
      </p:pic>
      <p:pic>
        <p:nvPicPr>
          <p:cNvPr id="8" name="Imagem 7" descr="Tabela&#10;&#10;O conteúdo gerado por IA pode estar incorreto.">
            <a:extLst>
              <a:ext uri="{FF2B5EF4-FFF2-40B4-BE49-F238E27FC236}">
                <a16:creationId xmlns:a16="http://schemas.microsoft.com/office/drawing/2014/main" id="{D780CBEE-B805-BC04-7C96-6D26F8B40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1403" y="516060"/>
            <a:ext cx="4796971" cy="462744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212E0A10-B209-69E0-22EC-ED12990722A1}"/>
              </a:ext>
            </a:extLst>
          </p:cNvPr>
          <p:cNvSpPr txBox="1"/>
          <p:nvPr/>
        </p:nvSpPr>
        <p:spPr>
          <a:xfrm>
            <a:off x="2287844" y="2419705"/>
            <a:ext cx="457568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Consolidação e Homologação</a:t>
            </a:r>
            <a:endParaRPr lang="pt-BR" sz="14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A0D7719-00CC-1BE8-4FA8-82A15B868D11}"/>
              </a:ext>
            </a:extLst>
          </p:cNvPr>
          <p:cNvSpPr txBox="1"/>
          <p:nvPr/>
        </p:nvSpPr>
        <p:spPr>
          <a:xfrm>
            <a:off x="176981" y="1179871"/>
            <a:ext cx="1482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Característica: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8 fatores;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23 itens.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059460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8111AA-95D5-6796-3E91-7A47658553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B3644D70-86FF-3A34-489C-DFE7AA72EC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17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6B2A60E0-700C-6DB1-DCDB-ADF402BCD80D}"/>
              </a:ext>
            </a:extLst>
          </p:cNvPr>
          <p:cNvSpPr/>
          <p:nvPr/>
        </p:nvSpPr>
        <p:spPr>
          <a:xfrm>
            <a:off x="0" y="199223"/>
            <a:ext cx="18822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000" dirty="0">
                <a:solidFill>
                  <a:srgbClr val="FFC000"/>
                </a:solidFill>
              </a:rPr>
              <a:t>Formulário avaliativo Técnico</a:t>
            </a:r>
            <a:endParaRPr lang="pt-BR" sz="1000" dirty="0">
              <a:solidFill>
                <a:srgbClr val="FFC000"/>
              </a:solidFill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7F0BC0-BD7B-BDCC-1BF2-7C1FEF5B09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9275" y="1622982"/>
            <a:ext cx="1927064" cy="2084536"/>
          </a:xfrm>
          <a:prstGeom prst="rect">
            <a:avLst/>
          </a:prstGeom>
        </p:spPr>
      </p:pic>
      <p:pic>
        <p:nvPicPr>
          <p:cNvPr id="10" name="Imagem 9" descr="Tabela&#10;&#10;O conteúdo gerado por IA pode estar incorreto.">
            <a:extLst>
              <a:ext uri="{FF2B5EF4-FFF2-40B4-BE49-F238E27FC236}">
                <a16:creationId xmlns:a16="http://schemas.microsoft.com/office/drawing/2014/main" id="{EE604952-0CE9-4FED-E2F2-6DFD532A4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289" y="322333"/>
            <a:ext cx="4637314" cy="4716384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E8F94BA-AD52-D664-DDB2-AD59A87D70B3}"/>
              </a:ext>
            </a:extLst>
          </p:cNvPr>
          <p:cNvSpPr txBox="1"/>
          <p:nvPr/>
        </p:nvSpPr>
        <p:spPr>
          <a:xfrm>
            <a:off x="176981" y="1179871"/>
            <a:ext cx="14822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Característica: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7 fatores;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22 itens.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6736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B9B3CD-3DD6-F459-7EB2-7AA3642C6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8C78581-1969-F6DF-1354-38D6A006E94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18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3E3FA76-06E0-83B8-FAB8-179E4E46A7B5}"/>
              </a:ext>
            </a:extLst>
          </p:cNvPr>
          <p:cNvSpPr/>
          <p:nvPr/>
        </p:nvSpPr>
        <p:spPr>
          <a:xfrm>
            <a:off x="0" y="199223"/>
            <a:ext cx="79220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000" dirty="0">
                <a:solidFill>
                  <a:srgbClr val="FFC000"/>
                </a:solidFill>
              </a:rPr>
              <a:t>Pontuação</a:t>
            </a:r>
            <a:endParaRPr lang="pt-BR" sz="1000" dirty="0">
              <a:solidFill>
                <a:srgbClr val="FFC000"/>
              </a:solidFill>
            </a:endParaRPr>
          </a:p>
        </p:txBody>
      </p:sp>
      <p:pic>
        <p:nvPicPr>
          <p:cNvPr id="3" name="Imagem 2" descr="Tabela&#10;&#10;O conteúdo gerado por IA pode estar incorreto.">
            <a:extLst>
              <a:ext uri="{FF2B5EF4-FFF2-40B4-BE49-F238E27FC236}">
                <a16:creationId xmlns:a16="http://schemas.microsoft.com/office/drawing/2014/main" id="{8F263EB7-1084-6660-80A0-6E5AF1EB8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085850"/>
            <a:ext cx="8743950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9398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PROGRAMAS DE AMBIENTAÇÃO</a:t>
            </a:r>
            <a:endParaRPr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851700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800" dirty="0"/>
              <a:t>Programa de desenvolvimento inicial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pt-BR" sz="1800" dirty="0"/>
              <a:t>Programa de integração dos servidores da UFRN</a:t>
            </a:r>
            <a:endParaRPr sz="1800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4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5652058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Estrutura da apresentação</a:t>
            </a:r>
            <a:endParaRPr dirty="0"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814274" y="1327350"/>
            <a:ext cx="7099561" cy="314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pt-BR" sz="2000" dirty="0">
                <a:latin typeface="Roboto Condensed"/>
              </a:rPr>
              <a:t>Introdução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pt-BR" sz="2000" dirty="0">
                <a:latin typeface="Roboto Condensed"/>
              </a:rPr>
              <a:t>O estágio probatório na UFRN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pt-BR" sz="2000" dirty="0">
                <a:latin typeface="Roboto Condensed"/>
              </a:rPr>
              <a:t>Os formulários avaliativos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pt-BR" sz="2000" dirty="0">
                <a:latin typeface="Roboto Condensed"/>
              </a:rPr>
              <a:t>Os Programas de ambientação</a:t>
            </a:r>
          </a:p>
          <a:p>
            <a:pPr marL="533400" lvl="0" indent="-457200" algn="l" rtl="0">
              <a:spcBef>
                <a:spcPts val="0"/>
              </a:spcBef>
              <a:spcAft>
                <a:spcPts val="0"/>
              </a:spcAft>
              <a:buSzPts val="2400"/>
              <a:buFont typeface="+mj-lt"/>
              <a:buAutoNum type="arabicPeriod"/>
            </a:pPr>
            <a:r>
              <a:rPr lang="pt-BR" sz="2000" dirty="0">
                <a:latin typeface="Roboto Condensed"/>
              </a:rPr>
              <a:t>Canais para dúvidas e orientações</a:t>
            </a:r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0" name="Google Shape;618;p37"/>
          <p:cNvSpPr/>
          <p:nvPr/>
        </p:nvSpPr>
        <p:spPr>
          <a:xfrm>
            <a:off x="276740" y="546009"/>
            <a:ext cx="407415" cy="381421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98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4672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5C32C6-2E89-3F81-09C2-40E998B5C5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2935574D-EE40-8F3F-B3D9-4EF39EF527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20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921CB1D6-8A29-A1E0-CB8E-CC508865C053}"/>
              </a:ext>
            </a:extLst>
          </p:cNvPr>
          <p:cNvSpPr/>
          <p:nvPr/>
        </p:nvSpPr>
        <p:spPr>
          <a:xfrm>
            <a:off x="0" y="199223"/>
            <a:ext cx="679994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1000" dirty="0">
                <a:solidFill>
                  <a:srgbClr val="FFC000"/>
                </a:solidFill>
              </a:rPr>
              <a:t>Método I</a:t>
            </a:r>
            <a:endParaRPr lang="pt-BR" sz="1000" dirty="0">
              <a:solidFill>
                <a:srgbClr val="FFC000"/>
              </a:solidFill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52E78322-E9E0-7800-2950-1D8D650ED9FA}"/>
              </a:ext>
            </a:extLst>
          </p:cNvPr>
          <p:cNvSpPr txBox="1">
            <a:spLocks/>
          </p:cNvSpPr>
          <p:nvPr/>
        </p:nvSpPr>
        <p:spPr>
          <a:xfrm>
            <a:off x="457200" y="-176270"/>
            <a:ext cx="8229240" cy="124007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br>
              <a:rPr lang="pt-BR" sz="5400" b="1">
                <a:solidFill>
                  <a:schemeClr val="bg1"/>
                </a:solidFill>
              </a:rPr>
            </a:br>
            <a:r>
              <a:rPr lang="pt-BR" sz="2400" b="1">
                <a:solidFill>
                  <a:srgbClr val="002060"/>
                </a:solidFill>
              </a:rPr>
              <a:t>Programa de Ambientação para Servidores em Estágio Probatório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6" name="Espaço Reservado para Texto 2">
            <a:extLst>
              <a:ext uri="{FF2B5EF4-FFF2-40B4-BE49-F238E27FC236}">
                <a16:creationId xmlns:a16="http://schemas.microsoft.com/office/drawing/2014/main" id="{821463CE-6AC5-C4B3-DB25-007EAE2D2AF8}"/>
              </a:ext>
            </a:extLst>
          </p:cNvPr>
          <p:cNvSpPr txBox="1">
            <a:spLocks/>
          </p:cNvSpPr>
          <p:nvPr/>
        </p:nvSpPr>
        <p:spPr>
          <a:xfrm>
            <a:off x="220337" y="1203479"/>
            <a:ext cx="7288833" cy="3710043"/>
          </a:xfrm>
          <a:prstGeom prst="rect">
            <a:avLst/>
          </a:prstGeom>
        </p:spPr>
        <p:txBody>
          <a:bodyPr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01600"/>
            <a:endParaRPr lang="pt-BR" sz="1600" b="1" dirty="0">
              <a:latin typeface="Roboto Condensed"/>
            </a:endParaRPr>
          </a:p>
          <a:p>
            <a:pPr marL="101600"/>
            <a:endParaRPr lang="pt-BR" sz="1600" b="1" dirty="0">
              <a:latin typeface="Roboto Condensed"/>
            </a:endParaRPr>
          </a:p>
          <a:p>
            <a:pPr marL="101600"/>
            <a:endParaRPr lang="pt-BR" sz="1600" b="1" dirty="0">
              <a:latin typeface="Roboto Condensed"/>
            </a:endParaRPr>
          </a:p>
          <a:p>
            <a:pPr marL="101600"/>
            <a:endParaRPr lang="pt-BR" sz="1600" b="1" dirty="0">
              <a:latin typeface="Roboto Condensed"/>
            </a:endParaRPr>
          </a:p>
          <a:p>
            <a:pPr marL="273050" lvl="3" indent="-1714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Consiste em ações formativas obrigatórias com os seguintes objetivos:</a:t>
            </a:r>
          </a:p>
          <a:p>
            <a:pPr marL="273050" lvl="3" indent="-171450">
              <a:buFont typeface="Arial" panose="020B0604020202020204" pitchFamily="34" charset="0"/>
              <a:buChar char="•"/>
            </a:pPr>
            <a:endParaRPr lang="pt-BR" sz="1600" b="1" dirty="0">
              <a:solidFill>
                <a:schemeClr val="accent1">
                  <a:lumMod val="75000"/>
                </a:schemeClr>
              </a:solidFill>
              <a:latin typeface="Roboto Condensed"/>
            </a:endParaRPr>
          </a:p>
          <a:p>
            <a:pPr marL="615950" indent="-1714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Viabilizar a ambientação; </a:t>
            </a:r>
          </a:p>
          <a:p>
            <a:pPr marL="615950" indent="-1714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Promover a socialização institucional ao apresentar a estrutura, a cultura organizacional e os normativos internos da UFRN;</a:t>
            </a:r>
          </a:p>
          <a:p>
            <a:pPr marL="615950" indent="-1714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Orientar o planejamento e o desenvolvimento da carreira; </a:t>
            </a:r>
          </a:p>
          <a:p>
            <a:pPr marL="615950" indent="-1714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Desenvolver competências; e</a:t>
            </a:r>
          </a:p>
          <a:p>
            <a:pPr marL="615950" indent="-171450">
              <a:buFont typeface="Arial" panose="020B0604020202020204" pitchFamily="34" charset="0"/>
              <a:buChar char="•"/>
            </a:pPr>
            <a:r>
              <a:rPr lang="pt-BR" sz="1600" b="1" dirty="0">
                <a:solidFill>
                  <a:schemeClr val="accent1">
                    <a:lumMod val="75000"/>
                  </a:schemeClr>
                </a:solidFill>
                <a:latin typeface="Roboto Condensed"/>
              </a:rPr>
              <a:t>Fortalecer o compromisso com os princípios da administração pública e com os valores, diretrizes e objetivos institucionais da UFRN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E42ED458-F84A-20C3-B28D-40459C474B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9171" y="2031940"/>
            <a:ext cx="1634829" cy="177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3236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5C856D2-7C16-12B1-0BB0-F5921D492B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21</a:t>
            </a:fld>
            <a:endParaRPr lang="pt-BR"/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118321BF-D2EB-3DEA-08E7-B1FCF059888D}"/>
              </a:ext>
            </a:extLst>
          </p:cNvPr>
          <p:cNvSpPr txBox="1">
            <a:spLocks/>
          </p:cNvSpPr>
          <p:nvPr/>
        </p:nvSpPr>
        <p:spPr>
          <a:xfrm>
            <a:off x="1056807" y="282286"/>
            <a:ext cx="8229240" cy="858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Programa de Ambientação para Servidores em Estágio Probatório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A1DE40AB-46C7-51AA-83C6-14F67B2F9B95}"/>
              </a:ext>
            </a:extLst>
          </p:cNvPr>
          <p:cNvSpPr txBox="1">
            <a:spLocks/>
          </p:cNvSpPr>
          <p:nvPr/>
        </p:nvSpPr>
        <p:spPr>
          <a:xfrm>
            <a:off x="457200" y="1203480"/>
            <a:ext cx="6318173" cy="394002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pt-BR" sz="2000">
                <a:solidFill>
                  <a:schemeClr val="accent1">
                    <a:lumMod val="75000"/>
                  </a:schemeClr>
                </a:solidFill>
              </a:rPr>
              <a:t>Durante o estágio probatório, os servidores deverão cumprir ações formativas obrigatórias: </a:t>
            </a:r>
          </a:p>
          <a:p>
            <a:r>
              <a:rPr lang="pt-BR" sz="2000" b="1">
                <a:solidFill>
                  <a:schemeClr val="accent1">
                    <a:lumMod val="75000"/>
                  </a:schemeClr>
                </a:solidFill>
              </a:rPr>
              <a:t>Programa de Desenvolvimento Inicial </a:t>
            </a:r>
            <a:r>
              <a:rPr lang="pt-BR" sz="2000">
                <a:solidFill>
                  <a:schemeClr val="accent1">
                    <a:lumMod val="75000"/>
                  </a:schemeClr>
                </a:solidFill>
              </a:rPr>
              <a:t>(ofertado pela ENAP):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>
                <a:solidFill>
                  <a:schemeClr val="accent1">
                    <a:lumMod val="75000"/>
                  </a:schemeClr>
                </a:solidFill>
              </a:rPr>
              <a:t>271h – para cargos de nível intermediário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1900">
                <a:solidFill>
                  <a:schemeClr val="accent1">
                    <a:lumMod val="75000"/>
                  </a:schemeClr>
                </a:solidFill>
              </a:rPr>
              <a:t>280h – para cargos de nível superior</a:t>
            </a:r>
            <a:endParaRPr lang="pt-BR" sz="240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sz="2000" b="1">
                <a:solidFill>
                  <a:schemeClr val="accent1">
                    <a:lumMod val="75000"/>
                  </a:schemeClr>
                </a:solidFill>
              </a:rPr>
              <a:t>Programa de Integração dos Servidores da UFRN </a:t>
            </a:r>
            <a:r>
              <a:rPr lang="pt-BR" sz="2000">
                <a:solidFill>
                  <a:schemeClr val="accent1">
                    <a:lumMod val="75000"/>
                  </a:schemeClr>
                </a:solidFill>
              </a:rPr>
              <a:t>(ofertado pela DCEP):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accent1">
                    <a:lumMod val="75000"/>
                  </a:schemeClr>
                </a:solidFill>
              </a:rPr>
              <a:t>Seminário de Integração dos Servidores (Docentes/Técnico-administrativos)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sz="2000">
                <a:solidFill>
                  <a:schemeClr val="accent1">
                    <a:lumMod val="75000"/>
                  </a:schemeClr>
                </a:solidFill>
              </a:rPr>
              <a:t>Trilhas de Desenvolvimento Inicial dos Servidores (Docentes/Técnico-administrativos)</a:t>
            </a:r>
            <a:endParaRPr lang="pt-BR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Google Shape;239;g37f2e713407_0_0">
            <a:extLst>
              <a:ext uri="{FF2B5EF4-FFF2-40B4-BE49-F238E27FC236}">
                <a16:creationId xmlns:a16="http://schemas.microsoft.com/office/drawing/2014/main" id="{EE74C793-2CE2-3E64-E59E-BDE9DBE71707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863638" y="2042668"/>
            <a:ext cx="1822802" cy="1692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63977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9E877585-228C-A9D9-E5A9-8F1766B8A93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22</a:t>
            </a:fld>
            <a:endParaRPr lang="pt-BR"/>
          </a:p>
        </p:txBody>
      </p:sp>
      <p:sp>
        <p:nvSpPr>
          <p:cNvPr id="4" name="Espaço Reservado para Texto 2">
            <a:extLst>
              <a:ext uri="{FF2B5EF4-FFF2-40B4-BE49-F238E27FC236}">
                <a16:creationId xmlns:a16="http://schemas.microsoft.com/office/drawing/2014/main" id="{FED83F39-5810-B477-0910-1BBA0434ABF9}"/>
              </a:ext>
            </a:extLst>
          </p:cNvPr>
          <p:cNvSpPr txBox="1">
            <a:spLocks/>
          </p:cNvSpPr>
          <p:nvPr/>
        </p:nvSpPr>
        <p:spPr>
          <a:xfrm>
            <a:off x="239843" y="1833067"/>
            <a:ext cx="6083112" cy="3566824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Programa de Desenvolvimento Inicial:</a:t>
            </a:r>
          </a:p>
          <a:p>
            <a:pPr marL="114300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É uma iniciativa que visa a formação e acolhimento dos novos servidores públicos federais. Seu objetivo é promover conhecimentos de gestão e administração pública, desenvolver competências e construir uma cultura de serviço público orientada por valores republicanos, éticos e de compromisso com a qualidade.</a:t>
            </a:r>
          </a:p>
          <a:p>
            <a:endParaRPr lang="pt-BR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B23EBC3-E8DB-973B-F40A-991E2EAF58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5341" y="878065"/>
            <a:ext cx="2475191" cy="1450974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D3762CF-3197-E192-2E11-1104D73575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1093" y="2695185"/>
            <a:ext cx="2603688" cy="1749704"/>
          </a:xfrm>
          <a:prstGeom prst="rect">
            <a:avLst/>
          </a:prstGeom>
        </p:spPr>
      </p:pic>
      <p:sp>
        <p:nvSpPr>
          <p:cNvPr id="7" name="Título 1">
            <a:extLst>
              <a:ext uri="{FF2B5EF4-FFF2-40B4-BE49-F238E27FC236}">
                <a16:creationId xmlns:a16="http://schemas.microsoft.com/office/drawing/2014/main" id="{89D4D9AD-4E5A-57BB-9AF0-AE9156A2ECF8}"/>
              </a:ext>
            </a:extLst>
          </p:cNvPr>
          <p:cNvSpPr txBox="1">
            <a:spLocks/>
          </p:cNvSpPr>
          <p:nvPr/>
        </p:nvSpPr>
        <p:spPr>
          <a:xfrm>
            <a:off x="1056807" y="282286"/>
            <a:ext cx="8229240" cy="858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Programa de Ambientação para Servidores em Estágio Probatório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2357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EE20876B-7C4D-18A7-5F2A-6AC65599B5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23</a:t>
            </a:fld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9011A32-E56E-9678-54A7-92B02A0B0A36}"/>
              </a:ext>
            </a:extLst>
          </p:cNvPr>
          <p:cNvSpPr txBox="1">
            <a:spLocks/>
          </p:cNvSpPr>
          <p:nvPr/>
        </p:nvSpPr>
        <p:spPr>
          <a:xfrm>
            <a:off x="137547" y="1408680"/>
            <a:ext cx="7480453" cy="373482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Programa de Desenvolvimento Inicial</a:t>
            </a:r>
          </a:p>
          <a:p>
            <a:pPr marL="114300"/>
            <a:endParaRPr lang="pt-BR" sz="20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Para acessar o servidor deve:</a:t>
            </a:r>
          </a:p>
          <a:p>
            <a:pPr marL="114300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Possuir cadastro ativo na plataforma da Escola Virtual de Governo (EV.G) com CPF válido.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Possuir matrícula SIAPE 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Estar em estágio probatório, com data de entrada em exercício a partir de 07 de fevereiro de 2025.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Ser servidor público federal recém-ingresso em cargo efetivo de Nível Superior) ou Nível Intermediário no Poder Executivo Federal.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Nível intermediário: https://www.escolavirtual.gov.br/programa/ 276</a:t>
            </a:r>
          </a:p>
          <a:p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Cargos de nível superior: https://www.escolavirtual.gov.br/programa/ 315 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1AC71012-4986-39D1-C2C0-57179F016C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17924" y="1777356"/>
            <a:ext cx="914479" cy="90838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BC2D00B9-3CC2-E86A-394C-62309DF21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0329" y="3156282"/>
            <a:ext cx="889670" cy="1173104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3949B7C7-5199-5DE0-329A-11AE0D75C7B7}"/>
              </a:ext>
            </a:extLst>
          </p:cNvPr>
          <p:cNvSpPr txBox="1">
            <a:spLocks/>
          </p:cNvSpPr>
          <p:nvPr/>
        </p:nvSpPr>
        <p:spPr>
          <a:xfrm>
            <a:off x="1056807" y="282286"/>
            <a:ext cx="8229240" cy="858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Programa de Ambientação para Servidores em Estágio Probatório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5304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5E2F229-03BF-5B56-32C8-4050FB9934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24</a:t>
            </a:fld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A6F06F8-1B75-09EF-CF29-E0735D380757}"/>
              </a:ext>
            </a:extLst>
          </p:cNvPr>
          <p:cNvSpPr txBox="1">
            <a:spLocks/>
          </p:cNvSpPr>
          <p:nvPr/>
        </p:nvSpPr>
        <p:spPr>
          <a:xfrm>
            <a:off x="457199" y="1203480"/>
            <a:ext cx="6725799" cy="3734820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Programa de Integração dos Servidores da UFRN:</a:t>
            </a:r>
          </a:p>
          <a:p>
            <a:pPr marL="114300"/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Seminário de Integração dos Servidores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: ação de desenvolvimento com o objetivo de possibilitar ao servidor ingressante a sua socialização e integração, contemplando atividades informativas e de caráter estratégico que são essenciais para o seu exercício na UFRN.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Trilhas de Desenvolvimento Inicial dos Servidores (40h)</a:t>
            </a: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: percursos estruturados compostos por um conjunto de ações que viabilizem o desenvolvimento de competências a partir de uma trajetória flexível que integre as necessidades institucionais, pessoais e profissionais do servidor.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047FF0-FA3C-EA81-D02B-B32D5E0CF4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447" y="2447369"/>
            <a:ext cx="1483959" cy="1254298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8C72B2B-8681-884B-1C1D-45D0F0A1D474}"/>
              </a:ext>
            </a:extLst>
          </p:cNvPr>
          <p:cNvSpPr txBox="1">
            <a:spLocks/>
          </p:cNvSpPr>
          <p:nvPr/>
        </p:nvSpPr>
        <p:spPr>
          <a:xfrm>
            <a:off x="1056807" y="282286"/>
            <a:ext cx="8229240" cy="858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Programa de Ambientação para Servidores em Estágio Probatório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39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C1AD9348-017C-CDF5-C9A8-CCD92E0700E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25</a:t>
            </a:fld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FDBD38-7BE6-EDF0-00C2-2C3651D83DC1}"/>
              </a:ext>
            </a:extLst>
          </p:cNvPr>
          <p:cNvSpPr txBox="1">
            <a:spLocks/>
          </p:cNvSpPr>
          <p:nvPr/>
        </p:nvSpPr>
        <p:spPr>
          <a:xfrm>
            <a:off x="428446" y="1945864"/>
            <a:ext cx="6854913" cy="3197636"/>
          </a:xfrm>
          <a:prstGeom prst="rect">
            <a:avLst/>
          </a:prstGeom>
        </p:spPr>
        <p:txBody>
          <a:bodyPr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Programa de Desenvolvimento Inicial: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Até o final do primeiro ciclo avaliativo realizar 50% (cinquenta por cento) da carga horária total do programa.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Até o final do segundo ciclo avaliativo deverá realizar a carga horária remanescente do programa.</a:t>
            </a:r>
          </a:p>
          <a:p>
            <a:pPr marL="114300"/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Programa de Integração dos Servidores da UFRN: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Até o final do primeiro ciclo avaliativo, o servidor em estágio probatório deverá realizar o Seminário de Integração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Até o final do segundo ciclo avaliativo, deverá integralizar a carga horária total do programa da sua respectiva categoria.</a:t>
            </a:r>
          </a:p>
          <a:p>
            <a:pPr marL="114300"/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22205B77-9C81-BDD0-5B38-BA977CE546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2113" y="1898495"/>
            <a:ext cx="1633870" cy="178018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4E7AD38-0180-0EA8-637A-BACAB696E5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9090" t="37730" r="5809" b="44785"/>
          <a:stretch>
            <a:fillRect/>
          </a:stretch>
        </p:blipFill>
        <p:spPr bwMode="auto">
          <a:xfrm>
            <a:off x="1509022" y="1130769"/>
            <a:ext cx="2346881" cy="6098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F6F0CCE3-89E0-AB8B-960B-5877E28797C1}"/>
              </a:ext>
            </a:extLst>
          </p:cNvPr>
          <p:cNvSpPr txBox="1">
            <a:spLocks/>
          </p:cNvSpPr>
          <p:nvPr/>
        </p:nvSpPr>
        <p:spPr>
          <a:xfrm>
            <a:off x="1056807" y="282286"/>
            <a:ext cx="8229240" cy="858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Programa de Ambientação para Servidores em Estágio Probatório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8982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A64B3A9C-5971-E092-F80D-85C16488BB2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26</a:t>
            </a:fld>
            <a:endParaRPr lang="pt-BR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6A49B8C-051C-8A9B-5BD7-4D6D7A95E420}"/>
              </a:ext>
            </a:extLst>
          </p:cNvPr>
          <p:cNvSpPr txBox="1">
            <a:spLocks/>
          </p:cNvSpPr>
          <p:nvPr/>
        </p:nvSpPr>
        <p:spPr>
          <a:xfrm>
            <a:off x="457201" y="969483"/>
            <a:ext cx="6450375" cy="396881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14300"/>
            <a:r>
              <a:rPr lang="pt-BR" sz="7200" b="1" dirty="0">
                <a:solidFill>
                  <a:schemeClr val="accent1">
                    <a:lumMod val="75000"/>
                  </a:schemeClr>
                </a:solidFill>
              </a:rPr>
              <a:t>Orientações:</a:t>
            </a:r>
          </a:p>
          <a:p>
            <a:pPr marL="114300"/>
            <a:endParaRPr lang="pt-BR" sz="7200" dirty="0">
              <a:solidFill>
                <a:schemeClr val="accent1">
                  <a:lumMod val="75000"/>
                </a:schemeClr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7200" dirty="0">
                <a:solidFill>
                  <a:schemeClr val="accent1">
                    <a:lumMod val="75000"/>
                  </a:schemeClr>
                </a:solidFill>
              </a:rPr>
              <a:t>A chefia e o servidor devem pactuar a participação nas ações dos programas de ambientação.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pt-BR" sz="7200" dirty="0">
              <a:solidFill>
                <a:schemeClr val="accent1">
                  <a:lumMod val="75000"/>
                </a:schemeClr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7200" dirty="0">
                <a:solidFill>
                  <a:schemeClr val="accent1">
                    <a:lumMod val="75000"/>
                  </a:schemeClr>
                </a:solidFill>
              </a:rPr>
              <a:t>As ações de desenvolvimento previstas devem constar no Plano Individual de Trabalho do servidor técnico-administrativo e no Plano Individual Docente do servidor docente.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endParaRPr lang="pt-BR" sz="7200" dirty="0">
              <a:solidFill>
                <a:schemeClr val="accent1">
                  <a:lumMod val="75000"/>
                </a:schemeClr>
              </a:solidFill>
            </a:endParaRP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pt-BR" sz="7200" dirty="0">
                <a:solidFill>
                  <a:schemeClr val="accent1">
                    <a:lumMod val="75000"/>
                  </a:schemeClr>
                </a:solidFill>
              </a:rPr>
              <a:t>As ações de desenvolvimento das </a:t>
            </a:r>
            <a:r>
              <a:rPr lang="pt-BR" sz="7200" b="1" dirty="0">
                <a:solidFill>
                  <a:schemeClr val="accent1">
                    <a:lumMod val="75000"/>
                  </a:schemeClr>
                </a:solidFill>
              </a:rPr>
              <a:t>Trilhas de Desenvolvimento Inicial são ofertadas mensalmente. Conferir cronograma anual no site da </a:t>
            </a:r>
            <a:r>
              <a:rPr lang="pt-BR" sz="7200" b="1" dirty="0" err="1">
                <a:solidFill>
                  <a:schemeClr val="accent1">
                    <a:lumMod val="75000"/>
                  </a:schemeClr>
                </a:solidFill>
              </a:rPr>
              <a:t>Progesp</a:t>
            </a:r>
            <a:r>
              <a:rPr lang="pt-BR" sz="7200" b="1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pt-BR" sz="7200" b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https://progesp.ufrn.br/</a:t>
            </a:r>
            <a:r>
              <a:rPr lang="pt-BR" sz="7200" b="1" dirty="0" err="1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secao</a:t>
            </a:r>
            <a:r>
              <a:rPr lang="pt-BR" sz="7200" b="1" dirty="0">
                <a:solidFill>
                  <a:schemeClr val="accent1">
                    <a:lumMod val="7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/capacitação</a:t>
            </a:r>
            <a:r>
              <a:rPr lang="pt-BR" sz="7200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114300"/>
            <a:endParaRPr lang="pt-BR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  <a:p>
            <a:pPr marL="114300"/>
            <a:r>
              <a:rPr lang="pt-BR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91D6EAE-A93C-A1CB-730E-4C3B67405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2948" y="1921440"/>
            <a:ext cx="1663492" cy="139398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596C79F0-2C12-93AA-D336-95EC0A0DEA5F}"/>
              </a:ext>
            </a:extLst>
          </p:cNvPr>
          <p:cNvSpPr txBox="1">
            <a:spLocks/>
          </p:cNvSpPr>
          <p:nvPr/>
        </p:nvSpPr>
        <p:spPr>
          <a:xfrm>
            <a:off x="1056807" y="282286"/>
            <a:ext cx="8229240" cy="8586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pt-BR" b="1" dirty="0">
                <a:solidFill>
                  <a:schemeClr val="accent1">
                    <a:lumMod val="75000"/>
                  </a:schemeClr>
                </a:solidFill>
              </a:rPr>
              <a:t>Programa de Ambientação para Servidores em Estágio Probatório</a:t>
            </a:r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059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Canais para dúvidas e orientações</a:t>
            </a:r>
            <a:endParaRPr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851700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pt-BR" sz="1600" dirty="0"/>
              <a:t>.</a:t>
            </a: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5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9980863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717D8C36-45F3-B3CA-F0A9-D967ED96DF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28</a:t>
            </a:fld>
            <a:endParaRPr lang="pt-BR"/>
          </a:p>
        </p:txBody>
      </p:sp>
      <p:sp>
        <p:nvSpPr>
          <p:cNvPr id="5" name="Google Shape;380;p11">
            <a:extLst>
              <a:ext uri="{FF2B5EF4-FFF2-40B4-BE49-F238E27FC236}">
                <a16:creationId xmlns:a16="http://schemas.microsoft.com/office/drawing/2014/main" id="{228B070B-6318-1AD1-AF8E-8793A2599356}"/>
              </a:ext>
            </a:extLst>
          </p:cNvPr>
          <p:cNvSpPr txBox="1">
            <a:spLocks/>
          </p:cNvSpPr>
          <p:nvPr/>
        </p:nvSpPr>
        <p:spPr>
          <a:xfrm>
            <a:off x="529117" y="602357"/>
            <a:ext cx="8520120" cy="5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164194"/>
              </a:buClr>
              <a:buSzPts val="2400"/>
            </a:pPr>
            <a:r>
              <a:rPr lang="pt-BR" sz="2400" b="1">
                <a:solidFill>
                  <a:srgbClr val="164194"/>
                </a:solidFill>
              </a:rPr>
              <a:t>MAIORES INFORMAÇÕES: </a:t>
            </a:r>
            <a:endParaRPr lang="pt-BR" sz="2400" dirty="0"/>
          </a:p>
        </p:txBody>
      </p:sp>
      <p:sp>
        <p:nvSpPr>
          <p:cNvPr id="6" name="Google Shape;381;p11">
            <a:extLst>
              <a:ext uri="{FF2B5EF4-FFF2-40B4-BE49-F238E27FC236}">
                <a16:creationId xmlns:a16="http://schemas.microsoft.com/office/drawing/2014/main" id="{5EDE64C3-BF3B-F6F6-2E5E-E3BAB7703034}"/>
              </a:ext>
            </a:extLst>
          </p:cNvPr>
          <p:cNvSpPr txBox="1">
            <a:spLocks/>
          </p:cNvSpPr>
          <p:nvPr/>
        </p:nvSpPr>
        <p:spPr>
          <a:xfrm>
            <a:off x="392040" y="1282500"/>
            <a:ext cx="8359560" cy="341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25430" indent="-285750">
              <a:lnSpc>
                <a:spcPct val="115000"/>
              </a:lnSpc>
              <a:buClr>
                <a:srgbClr val="113772"/>
              </a:buClr>
              <a:buSzPts val="2800"/>
              <a:buFont typeface="Arial" panose="020B0604020202020204" pitchFamily="34" charset="0"/>
              <a:buChar char="•"/>
            </a:pPr>
            <a:r>
              <a:rPr lang="pt-BR" sz="1800" dirty="0">
                <a:solidFill>
                  <a:srgbClr val="113772"/>
                </a:solidFill>
              </a:rPr>
              <a:t>Portal PROGESP</a:t>
            </a:r>
            <a:endParaRPr lang="pt-BR" sz="1800" dirty="0"/>
          </a:p>
          <a:p>
            <a:pPr marL="139680">
              <a:lnSpc>
                <a:spcPct val="115000"/>
              </a:lnSpc>
              <a:buClr>
                <a:srgbClr val="113772"/>
              </a:buClr>
              <a:buSzPts val="2400"/>
            </a:pPr>
            <a:r>
              <a:rPr lang="pt-BR" sz="1600" dirty="0">
                <a:solidFill>
                  <a:srgbClr val="113772"/>
                </a:solidFill>
              </a:rPr>
              <a:t>www.progesp.ufrn.br </a:t>
            </a:r>
            <a:endParaRPr lang="pt-BR" sz="1600" dirty="0"/>
          </a:p>
          <a:p>
            <a:pPr marL="139679">
              <a:lnSpc>
                <a:spcPct val="115000"/>
              </a:lnSpc>
              <a:buClr>
                <a:srgbClr val="113772"/>
              </a:buClr>
              <a:buSzPts val="2400"/>
            </a:pPr>
            <a:endParaRPr lang="pt-BR" sz="1600" dirty="0">
              <a:solidFill>
                <a:srgbClr val="113772"/>
              </a:solidFill>
            </a:endParaRPr>
          </a:p>
          <a:p>
            <a:pPr marL="425429" indent="-285750">
              <a:lnSpc>
                <a:spcPct val="115000"/>
              </a:lnSpc>
              <a:buClr>
                <a:srgbClr val="113772"/>
              </a:buClr>
              <a:buSzPts val="2400"/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13772"/>
                </a:solidFill>
              </a:rPr>
              <a:t>Divisão de Acompanhamento e Avaliação</a:t>
            </a:r>
          </a:p>
          <a:p>
            <a:pPr marL="139679">
              <a:lnSpc>
                <a:spcPct val="115000"/>
              </a:lnSpc>
              <a:buClr>
                <a:srgbClr val="113772"/>
              </a:buClr>
              <a:buSzPts val="2400"/>
            </a:pPr>
            <a:r>
              <a:rPr lang="pt-BR" sz="1600" dirty="0">
                <a:solidFill>
                  <a:srgbClr val="113772"/>
                </a:solidFill>
              </a:rPr>
              <a:t>Email: </a:t>
            </a:r>
            <a:r>
              <a:rPr lang="pt-BR" sz="1600" u="sng" dirty="0">
                <a:solidFill>
                  <a:srgbClr val="0097A7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acompanhamento@progesp.ufrn.br</a:t>
            </a:r>
            <a:endParaRPr lang="pt-BR" sz="1600" dirty="0"/>
          </a:p>
          <a:p>
            <a:pPr marL="139680">
              <a:lnSpc>
                <a:spcPct val="115000"/>
              </a:lnSpc>
              <a:buClr>
                <a:srgbClr val="113772"/>
              </a:buClr>
              <a:buSzPts val="2400"/>
            </a:pPr>
            <a:r>
              <a:rPr lang="pt-BR" sz="1600" dirty="0">
                <a:solidFill>
                  <a:srgbClr val="113772"/>
                </a:solidFill>
              </a:rPr>
              <a:t>Telefone: 3342-2235 </a:t>
            </a:r>
            <a:endParaRPr lang="pt-BR" sz="1050" dirty="0"/>
          </a:p>
          <a:p>
            <a:pPr marL="139680">
              <a:lnSpc>
                <a:spcPct val="115000"/>
              </a:lnSpc>
              <a:buClr>
                <a:srgbClr val="113772"/>
              </a:buClr>
              <a:buSzPts val="2400"/>
            </a:pPr>
            <a:r>
              <a:rPr lang="pt-BR" sz="1600" dirty="0">
                <a:solidFill>
                  <a:srgbClr val="113772"/>
                </a:solidFill>
              </a:rPr>
              <a:t>Celular Institucional: (84) 99193.6365 (whatsapp). </a:t>
            </a:r>
          </a:p>
          <a:p>
            <a:pPr marL="139680">
              <a:lnSpc>
                <a:spcPct val="115000"/>
              </a:lnSpc>
              <a:buClr>
                <a:srgbClr val="113772"/>
              </a:buClr>
              <a:buSzPts val="2400"/>
            </a:pPr>
            <a:endParaRPr lang="pt-BR" sz="1600" dirty="0">
              <a:solidFill>
                <a:srgbClr val="113772"/>
              </a:solidFill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pt-BR" sz="1600" dirty="0">
                <a:solidFill>
                  <a:srgbClr val="113772"/>
                </a:solidFill>
              </a:rPr>
              <a:t>Divisão de Capacitação e Educação Profissional</a:t>
            </a:r>
          </a:p>
          <a:p>
            <a:pPr marL="114300" indent="0">
              <a:buNone/>
            </a:pPr>
            <a:r>
              <a:rPr lang="pt-BR" sz="1600" dirty="0">
                <a:solidFill>
                  <a:srgbClr val="113772"/>
                </a:solidFill>
              </a:rPr>
              <a:t>E-mail: </a:t>
            </a:r>
            <a:r>
              <a:rPr lang="pt-BR" sz="1600" dirty="0">
                <a:solidFill>
                  <a:srgbClr val="113772"/>
                </a:solidFill>
                <a:hlinkClick r:id="rId3"/>
              </a:rPr>
              <a:t>capacitacao@progesp.ufrn.br</a:t>
            </a:r>
            <a:r>
              <a:rPr lang="pt-BR" sz="1600" dirty="0">
                <a:solidFill>
                  <a:srgbClr val="113772"/>
                </a:solidFill>
              </a:rPr>
              <a:t>  </a:t>
            </a:r>
          </a:p>
          <a:p>
            <a:pPr marL="114300" indent="0">
              <a:buNone/>
            </a:pPr>
            <a:r>
              <a:rPr lang="pt-BR" sz="1600" dirty="0">
                <a:solidFill>
                  <a:srgbClr val="113772"/>
                </a:solidFill>
              </a:rPr>
              <a:t>Celular Institucional: (84) 99193-6478 (whatsapp). </a:t>
            </a:r>
          </a:p>
          <a:p>
            <a:pPr marL="139680">
              <a:lnSpc>
                <a:spcPct val="115000"/>
              </a:lnSpc>
              <a:buClr>
                <a:srgbClr val="113772"/>
              </a:buClr>
              <a:buSzPts val="2400"/>
            </a:pPr>
            <a:endParaRPr lang="pt-BR" sz="1800" dirty="0">
              <a:solidFill>
                <a:srgbClr val="113772"/>
              </a:solidFill>
            </a:endParaRPr>
          </a:p>
          <a:p>
            <a:pPr marL="139680">
              <a:lnSpc>
                <a:spcPct val="115000"/>
              </a:lnSpc>
              <a:buClr>
                <a:srgbClr val="113772"/>
              </a:buClr>
              <a:buSzPts val="2400"/>
            </a:pPr>
            <a:endParaRPr lang="pt-BR" sz="1800" dirty="0"/>
          </a:p>
          <a:p>
            <a:pPr>
              <a:lnSpc>
                <a:spcPct val="115000"/>
              </a:lnSpc>
              <a:buClr>
                <a:schemeClr val="dk1"/>
              </a:buClr>
              <a:buSzPts val="2400"/>
            </a:pPr>
            <a:endParaRPr lang="pt-BR" sz="1800" dirty="0"/>
          </a:p>
        </p:txBody>
      </p:sp>
    </p:spTree>
    <p:extLst>
      <p:ext uri="{BB962C8B-B14F-4D97-AF65-F5344CB8AC3E}">
        <p14:creationId xmlns:p14="http://schemas.microsoft.com/office/powerpoint/2010/main" val="41976061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3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29</a:t>
            </a:fld>
            <a:endParaRPr/>
          </a:p>
        </p:txBody>
      </p:sp>
      <p:sp>
        <p:nvSpPr>
          <p:cNvPr id="503" name="Google Shape;503;p34"/>
          <p:cNvSpPr txBox="1">
            <a:spLocks noGrp="1"/>
          </p:cNvSpPr>
          <p:nvPr>
            <p:ph type="ctrTitle" idx="4294967295"/>
          </p:nvPr>
        </p:nvSpPr>
        <p:spPr>
          <a:xfrm>
            <a:off x="1275150" y="2364400"/>
            <a:ext cx="65937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>
                <a:solidFill>
                  <a:srgbClr val="FF9800"/>
                </a:solidFill>
              </a:rPr>
              <a:t>Obrigado!</a:t>
            </a:r>
            <a:endParaRPr sz="6000" dirty="0">
              <a:solidFill>
                <a:srgbClr val="FF9800"/>
              </a:solidFill>
            </a:endParaRPr>
          </a:p>
        </p:txBody>
      </p:sp>
      <p:grpSp>
        <p:nvGrpSpPr>
          <p:cNvPr id="505" name="Google Shape;505;p34"/>
          <p:cNvGrpSpPr/>
          <p:nvPr/>
        </p:nvGrpSpPr>
        <p:grpSpPr>
          <a:xfrm>
            <a:off x="3996210" y="966817"/>
            <a:ext cx="1197664" cy="1126777"/>
            <a:chOff x="5972700" y="2330200"/>
            <a:chExt cx="411625" cy="387275"/>
          </a:xfrm>
        </p:grpSpPr>
        <p:sp>
          <p:nvSpPr>
            <p:cNvPr id="506" name="Google Shape;506;p34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4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9050" cap="rnd" cmpd="sng">
              <a:solidFill>
                <a:srgbClr val="3F537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63525" y="2871148"/>
            <a:ext cx="40944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Introdução</a:t>
            </a:r>
            <a:endParaRPr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975449"/>
            <a:ext cx="409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spcAft>
                <a:spcPts val="1000"/>
              </a:spcAft>
            </a:pPr>
            <a:r>
              <a:rPr lang="pt-BR" sz="1800" dirty="0">
                <a:latin typeface="Roboto Condensed"/>
              </a:rPr>
              <a:t>Contexto das IFES</a:t>
            </a:r>
          </a:p>
          <a:p>
            <a:pPr marL="0" lvl="0" indent="0" algn="l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800" dirty="0">
                <a:latin typeface="Roboto Condensed"/>
              </a:rPr>
              <a:t>Mudanças e regulamentações </a:t>
            </a:r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1</a:t>
            </a:r>
            <a:endParaRPr sz="3000" b="1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6"/>
          <p:cNvSpPr txBox="1">
            <a:spLocks noGrp="1"/>
          </p:cNvSpPr>
          <p:nvPr>
            <p:ph type="title"/>
          </p:nvPr>
        </p:nvSpPr>
        <p:spPr>
          <a:xfrm>
            <a:off x="814275" y="392575"/>
            <a:ext cx="5492400" cy="76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dirty="0"/>
              <a:t>Introdução</a:t>
            </a:r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1"/>
          </p:nvPr>
        </p:nvSpPr>
        <p:spPr>
          <a:xfrm>
            <a:off x="282216" y="3407580"/>
            <a:ext cx="6356200" cy="372487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pt-BR" sz="1200" b="1" dirty="0">
                <a:latin typeface="Roboto Condensed"/>
              </a:rPr>
              <a:t>Contexto das IFES;</a:t>
            </a:r>
          </a:p>
          <a:p>
            <a:pPr marL="76200" indent="0">
              <a:buNone/>
            </a:pPr>
            <a:endParaRPr lang="pt-BR" sz="1200" b="1" dirty="0">
              <a:latin typeface="Roboto Condensed"/>
            </a:endParaRPr>
          </a:p>
          <a:p>
            <a:endParaRPr lang="pt-BR" sz="1200" b="1" dirty="0">
              <a:latin typeface="Roboto Condensed"/>
            </a:endParaRPr>
          </a:p>
          <a:p>
            <a:endParaRPr lang="pt-BR" sz="1200" b="1" dirty="0">
              <a:latin typeface="Roboto Condensed"/>
            </a:endParaRPr>
          </a:p>
          <a:p>
            <a:r>
              <a:rPr lang="pt-BR" sz="1200" b="1" dirty="0">
                <a:latin typeface="Roboto Condensed"/>
              </a:rPr>
              <a:t>Regulamentações acerca do Estágio Probatório no âmbito do Executivo Federal.</a:t>
            </a:r>
          </a:p>
          <a:p>
            <a:endParaRPr lang="pt-BR" sz="1200" b="1" dirty="0">
              <a:latin typeface="Roboto Condensed"/>
            </a:endParaRPr>
          </a:p>
          <a:p>
            <a:endParaRPr lang="pt-BR" sz="1200" b="1" dirty="0">
              <a:latin typeface="Roboto Condensed"/>
            </a:endParaRPr>
          </a:p>
          <a:p>
            <a:endParaRPr lang="pt-BR" sz="1200" b="1" dirty="0">
              <a:latin typeface="Roboto Condensed"/>
            </a:endParaRPr>
          </a:p>
          <a:p>
            <a:endParaRPr lang="pt-BR" sz="1200" b="1" dirty="0">
              <a:latin typeface="Roboto Condensed"/>
            </a:endParaRPr>
          </a:p>
          <a:p>
            <a:endParaRPr lang="pt-BR" sz="1200" b="1" dirty="0">
              <a:latin typeface="Roboto Condensed"/>
            </a:endParaRPr>
          </a:p>
          <a:p>
            <a:pPr marL="76200" indent="0">
              <a:buNone/>
            </a:pPr>
            <a:endParaRPr lang="pt-BR" sz="1200" b="1" dirty="0">
              <a:latin typeface="Roboto Condensed"/>
            </a:endParaRPr>
          </a:p>
          <a:p>
            <a:endParaRPr lang="pt-BR" sz="1200" b="1" dirty="0">
              <a:latin typeface="Roboto Condensed"/>
            </a:endParaRPr>
          </a:p>
          <a:p>
            <a:endParaRPr lang="pt-BR" sz="1200" b="1" dirty="0">
              <a:latin typeface="Roboto Condensed"/>
            </a:endParaRPr>
          </a:p>
          <a:p>
            <a:endParaRPr lang="pt-BR" sz="1200" b="1" dirty="0">
              <a:latin typeface="Roboto Condensed"/>
            </a:endParaRPr>
          </a:p>
          <a:p>
            <a:endParaRPr lang="pt-BR" sz="1200" b="1" dirty="0">
              <a:latin typeface="Roboto Condensed"/>
            </a:endParaRPr>
          </a:p>
          <a:p>
            <a:endParaRPr lang="pt-BR" sz="1200" b="1" dirty="0">
              <a:latin typeface="Roboto Condensed"/>
            </a:endParaRPr>
          </a:p>
          <a:p>
            <a:endParaRPr lang="pt-BR" sz="1200" b="1" dirty="0">
              <a:latin typeface="Roboto Condensed"/>
            </a:endParaRPr>
          </a:p>
          <a:p>
            <a:pPr marL="76200" indent="0">
              <a:buNone/>
            </a:pPr>
            <a:endParaRPr lang="pt-BR" sz="1200" b="1" dirty="0">
              <a:latin typeface="Roboto Condensed"/>
            </a:endParaRPr>
          </a:p>
          <a:p>
            <a:pPr marL="76200" indent="0">
              <a:buNone/>
            </a:pPr>
            <a:endParaRPr lang="pt-BR" sz="1200" b="1" dirty="0">
              <a:latin typeface="Roboto Condensed"/>
            </a:endParaRPr>
          </a:p>
          <a:p>
            <a:pPr marL="76200" indent="0">
              <a:buNone/>
            </a:pPr>
            <a:endParaRPr lang="pt-BR" sz="1200" b="1" dirty="0"/>
          </a:p>
          <a:p>
            <a:endParaRPr lang="pt-BR" sz="1200" dirty="0"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grpSp>
        <p:nvGrpSpPr>
          <p:cNvPr id="239" name="Google Shape;239;p16"/>
          <p:cNvGrpSpPr/>
          <p:nvPr/>
        </p:nvGrpSpPr>
        <p:grpSpPr>
          <a:xfrm>
            <a:off x="282216" y="590918"/>
            <a:ext cx="369505" cy="369505"/>
            <a:chOff x="2594050" y="1631825"/>
            <a:chExt cx="439625" cy="439625"/>
          </a:xfrm>
        </p:grpSpPr>
        <p:sp>
          <p:nvSpPr>
            <p:cNvPr id="240" name="Google Shape;240;p16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98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080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4F3E60-1509-77B4-01A4-EFD2BF65F4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569DAD7-116F-F79D-0E37-719C6453EE3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5</a:t>
            </a:fld>
            <a:endParaRPr lang="pt-BR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8D1C53FD-A586-5848-575F-1D6234893595}"/>
              </a:ext>
            </a:extLst>
          </p:cNvPr>
          <p:cNvSpPr/>
          <p:nvPr/>
        </p:nvSpPr>
        <p:spPr>
          <a:xfrm>
            <a:off x="-52628" y="207142"/>
            <a:ext cx="2465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>
                <a:solidFill>
                  <a:srgbClr val="FFC000"/>
                </a:solidFill>
                <a:latin typeface="Roboto Condensed"/>
              </a:rPr>
              <a:t>Introdução</a:t>
            </a:r>
          </a:p>
        </p:txBody>
      </p:sp>
      <p:sp>
        <p:nvSpPr>
          <p:cNvPr id="19" name="Seta: para a Direita 18">
            <a:extLst>
              <a:ext uri="{FF2B5EF4-FFF2-40B4-BE49-F238E27FC236}">
                <a16:creationId xmlns:a16="http://schemas.microsoft.com/office/drawing/2014/main" id="{19E5B729-D2B6-6D63-4AC7-DDF54AB5C136}"/>
              </a:ext>
            </a:extLst>
          </p:cNvPr>
          <p:cNvSpPr/>
          <p:nvPr/>
        </p:nvSpPr>
        <p:spPr>
          <a:xfrm>
            <a:off x="1407888" y="1717171"/>
            <a:ext cx="6088380" cy="2898321"/>
          </a:xfrm>
          <a:prstGeom prst="rightArrow">
            <a:avLst/>
          </a:prstGeom>
          <a:solidFill>
            <a:srgbClr val="0070C0"/>
          </a:solidFill>
          <a:ln>
            <a:noFill/>
          </a:ln>
          <a:effectLst/>
        </p:spPr>
      </p: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3627E6B5-24FF-9A53-8CB4-4E5CFE7E0EEE}"/>
              </a:ext>
            </a:extLst>
          </p:cNvPr>
          <p:cNvGrpSpPr/>
          <p:nvPr/>
        </p:nvGrpSpPr>
        <p:grpSpPr>
          <a:xfrm>
            <a:off x="874263" y="2586667"/>
            <a:ext cx="1724248" cy="1159328"/>
            <a:chOff x="3584" y="869496"/>
            <a:chExt cx="1724248" cy="1159328"/>
          </a:xfrm>
        </p:grpSpPr>
        <p:sp>
          <p:nvSpPr>
            <p:cNvPr id="30" name="Retângulo: Cantos Arredondados 29">
              <a:extLst>
                <a:ext uri="{FF2B5EF4-FFF2-40B4-BE49-F238E27FC236}">
                  <a16:creationId xmlns:a16="http://schemas.microsoft.com/office/drawing/2014/main" id="{15C88D78-8A81-B5C4-D680-10610E98289D}"/>
                </a:ext>
              </a:extLst>
            </p:cNvPr>
            <p:cNvSpPr/>
            <p:nvPr/>
          </p:nvSpPr>
          <p:spPr>
            <a:xfrm>
              <a:off x="3584" y="869496"/>
              <a:ext cx="1724248" cy="1159328"/>
            </a:xfrm>
            <a:prstGeom prst="roundRect">
              <a:avLst/>
            </a:prstGeom>
            <a:solidFill>
              <a:srgbClr val="78909C">
                <a:lumMod val="40000"/>
                <a:lumOff val="6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31" name="Retângulo: Cantos Arredondados 5">
              <a:extLst>
                <a:ext uri="{FF2B5EF4-FFF2-40B4-BE49-F238E27FC236}">
                  <a16:creationId xmlns:a16="http://schemas.microsoft.com/office/drawing/2014/main" id="{D69E3992-3B52-C640-75F0-AD38A7CE698F}"/>
                </a:ext>
              </a:extLst>
            </p:cNvPr>
            <p:cNvSpPr txBox="1"/>
            <p:nvPr/>
          </p:nvSpPr>
          <p:spPr>
            <a:xfrm>
              <a:off x="60178" y="926090"/>
              <a:ext cx="1611060" cy="10461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95DB"/>
                </a:buClr>
                <a:buSzPts val="2000"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Calibri"/>
                </a:rPr>
                <a:t>Decreto nº 12.374, de 06 de fevereiro de 2025</a:t>
              </a: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D7AACCB4-2063-C000-747B-4B8FD89C55EE}"/>
              </a:ext>
            </a:extLst>
          </p:cNvPr>
          <p:cNvGrpSpPr/>
          <p:nvPr/>
        </p:nvGrpSpPr>
        <p:grpSpPr>
          <a:xfrm>
            <a:off x="2684724" y="2586667"/>
            <a:ext cx="1724248" cy="1159328"/>
            <a:chOff x="1814045" y="869496"/>
            <a:chExt cx="1724248" cy="1159328"/>
          </a:xfrm>
        </p:grpSpPr>
        <p:sp>
          <p:nvSpPr>
            <p:cNvPr id="28" name="Retângulo: Cantos Arredondados 27">
              <a:extLst>
                <a:ext uri="{FF2B5EF4-FFF2-40B4-BE49-F238E27FC236}">
                  <a16:creationId xmlns:a16="http://schemas.microsoft.com/office/drawing/2014/main" id="{5FCADD9B-43D8-AFD3-6036-09D2D0346AC4}"/>
                </a:ext>
              </a:extLst>
            </p:cNvPr>
            <p:cNvSpPr/>
            <p:nvPr/>
          </p:nvSpPr>
          <p:spPr>
            <a:xfrm>
              <a:off x="1814045" y="869496"/>
              <a:ext cx="1724248" cy="1159328"/>
            </a:xfrm>
            <a:prstGeom prst="roundRect">
              <a:avLst/>
            </a:prstGeom>
            <a:solidFill>
              <a:srgbClr val="78909C">
                <a:lumMod val="40000"/>
                <a:lumOff val="6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9" name="Retângulo: Cantos Arredondados 7">
              <a:extLst>
                <a:ext uri="{FF2B5EF4-FFF2-40B4-BE49-F238E27FC236}">
                  <a16:creationId xmlns:a16="http://schemas.microsoft.com/office/drawing/2014/main" id="{57906B75-8BF0-BC20-6386-5EEED13845BA}"/>
                </a:ext>
              </a:extLst>
            </p:cNvPr>
            <p:cNvSpPr txBox="1"/>
            <p:nvPr/>
          </p:nvSpPr>
          <p:spPr>
            <a:xfrm>
              <a:off x="1870639" y="926090"/>
              <a:ext cx="1611060" cy="10461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rgbClr val="0095DB"/>
                </a:buClr>
                <a:buSzPts val="2000"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Calibri"/>
                </a:rPr>
                <a:t>Instrução Normativa SGP/MGI nº 122, de 21 de março de 2025</a:t>
              </a:r>
              <a:endPara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2" name="Agrupar 21">
            <a:extLst>
              <a:ext uri="{FF2B5EF4-FFF2-40B4-BE49-F238E27FC236}">
                <a16:creationId xmlns:a16="http://schemas.microsoft.com/office/drawing/2014/main" id="{6BED54C0-BFBF-A520-65DC-A9E9119E81B5}"/>
              </a:ext>
            </a:extLst>
          </p:cNvPr>
          <p:cNvGrpSpPr/>
          <p:nvPr/>
        </p:nvGrpSpPr>
        <p:grpSpPr>
          <a:xfrm>
            <a:off x="4495185" y="2586667"/>
            <a:ext cx="1724248" cy="1159328"/>
            <a:chOff x="3624506" y="869496"/>
            <a:chExt cx="1724248" cy="1159328"/>
          </a:xfrm>
        </p:grpSpPr>
        <p:sp>
          <p:nvSpPr>
            <p:cNvPr id="26" name="Retângulo: Cantos Arredondados 25">
              <a:extLst>
                <a:ext uri="{FF2B5EF4-FFF2-40B4-BE49-F238E27FC236}">
                  <a16:creationId xmlns:a16="http://schemas.microsoft.com/office/drawing/2014/main" id="{803F86B4-D415-A331-4FCA-1DF25FDDCF46}"/>
                </a:ext>
              </a:extLst>
            </p:cNvPr>
            <p:cNvSpPr/>
            <p:nvPr/>
          </p:nvSpPr>
          <p:spPr>
            <a:xfrm>
              <a:off x="3624506" y="869496"/>
              <a:ext cx="1724248" cy="1159328"/>
            </a:xfrm>
            <a:prstGeom prst="roundRect">
              <a:avLst/>
            </a:prstGeom>
            <a:solidFill>
              <a:srgbClr val="78909C">
                <a:lumMod val="40000"/>
                <a:lumOff val="6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7" name="Retângulo: Cantos Arredondados 9">
              <a:extLst>
                <a:ext uri="{FF2B5EF4-FFF2-40B4-BE49-F238E27FC236}">
                  <a16:creationId xmlns:a16="http://schemas.microsoft.com/office/drawing/2014/main" id="{18362D10-773E-AB9C-FCC6-1990DC861C8B}"/>
                </a:ext>
              </a:extLst>
            </p:cNvPr>
            <p:cNvSpPr txBox="1"/>
            <p:nvPr/>
          </p:nvSpPr>
          <p:spPr>
            <a:xfrm>
              <a:off x="3681100" y="926090"/>
              <a:ext cx="1611060" cy="10461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Resolução Conjunta Nº 014/2025-CONSEPE/CONSAD, de 16 de dezembro de 2025</a:t>
              </a: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.</a:t>
              </a:r>
            </a:p>
          </p:txBody>
        </p:sp>
      </p:grpSp>
      <p:grpSp>
        <p:nvGrpSpPr>
          <p:cNvPr id="23" name="Agrupar 22">
            <a:extLst>
              <a:ext uri="{FF2B5EF4-FFF2-40B4-BE49-F238E27FC236}">
                <a16:creationId xmlns:a16="http://schemas.microsoft.com/office/drawing/2014/main" id="{C6E8CC6A-0296-B72D-CC53-B5BFD3F138BA}"/>
              </a:ext>
            </a:extLst>
          </p:cNvPr>
          <p:cNvGrpSpPr/>
          <p:nvPr/>
        </p:nvGrpSpPr>
        <p:grpSpPr>
          <a:xfrm>
            <a:off x="6305645" y="2586667"/>
            <a:ext cx="1724248" cy="1159328"/>
            <a:chOff x="5434966" y="869496"/>
            <a:chExt cx="1724248" cy="1159328"/>
          </a:xfrm>
        </p:grpSpPr>
        <p:sp>
          <p:nvSpPr>
            <p:cNvPr id="24" name="Retângulo: Cantos Arredondados 23">
              <a:extLst>
                <a:ext uri="{FF2B5EF4-FFF2-40B4-BE49-F238E27FC236}">
                  <a16:creationId xmlns:a16="http://schemas.microsoft.com/office/drawing/2014/main" id="{1A7F35BE-6731-3B0F-05C8-E5B94B2E59BF}"/>
                </a:ext>
              </a:extLst>
            </p:cNvPr>
            <p:cNvSpPr/>
            <p:nvPr/>
          </p:nvSpPr>
          <p:spPr>
            <a:xfrm>
              <a:off x="5434966" y="869496"/>
              <a:ext cx="1724248" cy="1159328"/>
            </a:xfrm>
            <a:prstGeom prst="roundRect">
              <a:avLst/>
            </a:prstGeom>
            <a:solidFill>
              <a:srgbClr val="78909C">
                <a:lumMod val="40000"/>
                <a:lumOff val="60000"/>
              </a:srgbClr>
            </a:solidFill>
            <a:ln w="25400" cap="flat" cmpd="sng" algn="ctr">
              <a:solidFill>
                <a:srgbClr val="FFFFFF">
                  <a:hueOff val="0"/>
                  <a:satOff val="0"/>
                  <a:lumOff val="0"/>
                  <a:alphaOff val="0"/>
                </a:srgbClr>
              </a:solidFill>
              <a:prstDash val="solid"/>
            </a:ln>
            <a:effectLst/>
          </p:spPr>
        </p:sp>
        <p:sp>
          <p:nvSpPr>
            <p:cNvPr id="25" name="Retângulo: Cantos Arredondados 11">
              <a:extLst>
                <a:ext uri="{FF2B5EF4-FFF2-40B4-BE49-F238E27FC236}">
                  <a16:creationId xmlns:a16="http://schemas.microsoft.com/office/drawing/2014/main" id="{F86967A4-0C9E-D029-0411-51F7F8418A10}"/>
                </a:ext>
              </a:extLst>
            </p:cNvPr>
            <p:cNvSpPr txBox="1"/>
            <p:nvPr/>
          </p:nvSpPr>
          <p:spPr>
            <a:xfrm>
              <a:off x="5491560" y="926090"/>
              <a:ext cx="1611060" cy="1046140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marL="0" marR="0" lvl="0" indent="0" algn="ctr" defTabSz="5334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rPr>
                <a:t>Instrução normativa PROGESP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83205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4"/>
          <p:cNvSpPr txBox="1">
            <a:spLocks noGrp="1"/>
          </p:cNvSpPr>
          <p:nvPr>
            <p:ph type="ctrTitle"/>
          </p:nvPr>
        </p:nvSpPr>
        <p:spPr>
          <a:xfrm>
            <a:off x="477600" y="2969994"/>
            <a:ext cx="4094400" cy="116438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O Estágio Probatório na UFRN</a:t>
            </a:r>
            <a:br>
              <a:rPr lang="en" dirty="0"/>
            </a:br>
            <a:endParaRPr dirty="0"/>
          </a:p>
        </p:txBody>
      </p:sp>
      <p:sp>
        <p:nvSpPr>
          <p:cNvPr id="222" name="Google Shape;222;p14"/>
          <p:cNvSpPr txBox="1">
            <a:spLocks noGrp="1"/>
          </p:cNvSpPr>
          <p:nvPr>
            <p:ph type="subTitle" idx="1"/>
          </p:nvPr>
        </p:nvSpPr>
        <p:spPr>
          <a:xfrm>
            <a:off x="463525" y="3656317"/>
            <a:ext cx="4094400" cy="98018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Aft>
                <a:spcPts val="1000"/>
              </a:spcAft>
            </a:pPr>
            <a:r>
              <a:rPr lang="en" sz="1800" dirty="0"/>
              <a:t>Definição</a:t>
            </a:r>
          </a:p>
          <a:p>
            <a:pPr marL="0" lvl="0" indent="0">
              <a:spcAft>
                <a:spcPts val="1000"/>
              </a:spcAft>
            </a:pPr>
            <a:r>
              <a:rPr lang="en" sz="1800" dirty="0"/>
              <a:t>Principais etapas</a:t>
            </a:r>
            <a:endParaRPr sz="1800" dirty="0"/>
          </a:p>
        </p:txBody>
      </p:sp>
      <p:sp>
        <p:nvSpPr>
          <p:cNvPr id="223" name="Google Shape;223;p14"/>
          <p:cNvSpPr txBox="1">
            <a:spLocks noGrp="1"/>
          </p:cNvSpPr>
          <p:nvPr>
            <p:ph type="sldNum" idx="12"/>
          </p:nvPr>
        </p:nvSpPr>
        <p:spPr>
          <a:xfrm>
            <a:off x="7618000" y="4636500"/>
            <a:ext cx="1487400" cy="31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463525" y="0"/>
            <a:ext cx="2181600" cy="31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0" b="1" dirty="0">
                <a:solidFill>
                  <a:srgbClr val="3F5378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2</a:t>
            </a:r>
            <a:endParaRPr sz="3000" b="1" dirty="0">
              <a:solidFill>
                <a:srgbClr val="3F5378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10720338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mtClean="0"/>
              <a:t>7</a:t>
            </a:fld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451568" y="1042633"/>
            <a:ext cx="7703127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Estágio Probatório é o período de 36 (trinta e seis) meses, contado da data de início do efetivo exercício do servidor no cargo, durante o qual sua aptidão e capacidade serão objeto de avaliação para o desempenho no cargo.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São observados os seguintes fatores para a avaliação do desempenho no cargo:</a:t>
            </a:r>
          </a:p>
          <a:p>
            <a:pPr algn="just"/>
            <a:endParaRPr lang="pt-BR" dirty="0"/>
          </a:p>
          <a:p>
            <a:pPr algn="just"/>
            <a:r>
              <a:rPr lang="pt-BR" dirty="0"/>
              <a:t> I - assiduidade; </a:t>
            </a:r>
          </a:p>
          <a:p>
            <a:pPr algn="just"/>
            <a:r>
              <a:rPr lang="pt-BR" dirty="0"/>
              <a:t>II - disciplina; </a:t>
            </a:r>
          </a:p>
          <a:p>
            <a:pPr algn="just"/>
            <a:r>
              <a:rPr lang="pt-BR" dirty="0"/>
              <a:t>III - capacidade de iniciativa; </a:t>
            </a:r>
          </a:p>
          <a:p>
            <a:pPr algn="just"/>
            <a:r>
              <a:rPr lang="pt-BR" dirty="0"/>
              <a:t>IV - produtividade; e </a:t>
            </a:r>
          </a:p>
          <a:p>
            <a:pPr algn="just"/>
            <a:r>
              <a:rPr lang="pt-BR" dirty="0"/>
              <a:t>V - responsabilidade. </a:t>
            </a:r>
          </a:p>
          <a:p>
            <a:pPr algn="just"/>
            <a:endParaRPr lang="pt-BR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t-BR" dirty="0"/>
              <a:t>A avaliação de desempenho para fins de estágio probatório do servidor docente, além dos fatores previstos acima, também considerará critérios dispostos na Lei 12.772, de 2012.</a:t>
            </a:r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  <a:p>
            <a:pPr algn="just"/>
            <a:endParaRPr lang="pt-BR" dirty="0"/>
          </a:p>
        </p:txBody>
      </p:sp>
      <p:sp>
        <p:nvSpPr>
          <p:cNvPr id="3" name="Retângulo 2"/>
          <p:cNvSpPr/>
          <p:nvPr/>
        </p:nvSpPr>
        <p:spPr>
          <a:xfrm>
            <a:off x="-52628" y="207142"/>
            <a:ext cx="24654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1000" dirty="0">
                <a:solidFill>
                  <a:srgbClr val="FFC000"/>
                </a:solidFill>
                <a:latin typeface="Roboto Condensed"/>
              </a:rPr>
              <a:t>Estágio Probatório na UFRN</a:t>
            </a:r>
            <a:endParaRPr lang="pt-BR" sz="1000" dirty="0">
              <a:solidFill>
                <a:srgbClr val="FFC000"/>
              </a:solidFill>
              <a:latin typeface="Roboto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783813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390905" y="336042"/>
            <a:ext cx="7715973" cy="480060"/>
          </a:xfrm>
        </p:spPr>
        <p:txBody>
          <a:bodyPr rtlCol="0">
            <a:noAutofit/>
          </a:bodyPr>
          <a:lstStyle/>
          <a:p>
            <a:r>
              <a:rPr lang="pt-BR" b="1" dirty="0">
                <a:latin typeface="Segoe UI Light" panose="020B0502040204020203" pitchFamily="34" charset="0"/>
                <a:cs typeface="Segoe UI Light" panose="020B0502040204020203" pitchFamily="34" charset="0"/>
              </a:rPr>
              <a:t>Macro fluxo do modelo de avaliação (Docentes e Técnicos)</a:t>
            </a:r>
            <a:br>
              <a:rPr lang="pt-BR" dirty="0"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pt-BR" sz="1500" dirty="0">
                <a:latin typeface="Segoe UI Light" panose="020B0502040204020203" pitchFamily="34" charset="0"/>
                <a:cs typeface="Segoe UI Light" panose="020B0502040204020203" pitchFamily="34" charset="0"/>
              </a:rPr>
              <a:t>Conforme Decreto </a:t>
            </a:r>
            <a:r>
              <a:rPr lang="pt-BR" sz="1500" dirty="0"/>
              <a:t>n° 12.374, de 06 de fevereiro de 2025</a:t>
            </a:r>
            <a:endParaRPr lang="pt-BR" sz="1500" dirty="0"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466624" y="2069675"/>
            <a:ext cx="187859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12, 24 e 32 meses</a:t>
            </a:r>
          </a:p>
        </p:txBody>
      </p:sp>
      <p:sp>
        <p:nvSpPr>
          <p:cNvPr id="37" name="Retângulo Arredondado 36"/>
          <p:cNvSpPr/>
          <p:nvPr/>
        </p:nvSpPr>
        <p:spPr>
          <a:xfrm>
            <a:off x="466625" y="1429350"/>
            <a:ext cx="1876926" cy="5558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/>
              <a:t>Ciclo avaliativo</a:t>
            </a:r>
          </a:p>
        </p:txBody>
      </p:sp>
      <p:sp>
        <p:nvSpPr>
          <p:cNvPr id="39" name="Retângulo Arredondado 38"/>
          <p:cNvSpPr/>
          <p:nvPr/>
        </p:nvSpPr>
        <p:spPr>
          <a:xfrm>
            <a:off x="2784848" y="1429348"/>
            <a:ext cx="3149127" cy="5558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/>
              <a:t>Consolidação Final</a:t>
            </a:r>
          </a:p>
        </p:txBody>
      </p:sp>
      <p:sp>
        <p:nvSpPr>
          <p:cNvPr id="40" name="Retângulo Arredondado 39"/>
          <p:cNvSpPr/>
          <p:nvPr/>
        </p:nvSpPr>
        <p:spPr>
          <a:xfrm>
            <a:off x="6575736" y="1429349"/>
            <a:ext cx="1876926" cy="55585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050" dirty="0"/>
              <a:t>Homologação</a:t>
            </a:r>
          </a:p>
        </p:txBody>
      </p:sp>
      <p:cxnSp>
        <p:nvCxnSpPr>
          <p:cNvPr id="42" name="Conector de Seta Reta 41"/>
          <p:cNvCxnSpPr>
            <a:stCxn id="37" idx="3"/>
            <a:endCxn id="39" idx="1"/>
          </p:cNvCxnSpPr>
          <p:nvPr/>
        </p:nvCxnSpPr>
        <p:spPr>
          <a:xfrm flipV="1">
            <a:off x="2343551" y="1707277"/>
            <a:ext cx="441297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de Seta Reta 43"/>
          <p:cNvCxnSpPr>
            <a:stCxn id="39" idx="3"/>
            <a:endCxn id="40" idx="1"/>
          </p:cNvCxnSpPr>
          <p:nvPr/>
        </p:nvCxnSpPr>
        <p:spPr>
          <a:xfrm>
            <a:off x="5933974" y="1707278"/>
            <a:ext cx="641762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ixaDeTexto 44"/>
          <p:cNvSpPr txBox="1"/>
          <p:nvPr/>
        </p:nvSpPr>
        <p:spPr>
          <a:xfrm>
            <a:off x="2639635" y="2149084"/>
            <a:ext cx="3641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b="1" dirty="0"/>
              <a:t>CEADEP -  Comissão Especial de Avaliação de</a:t>
            </a:r>
          </a:p>
          <a:p>
            <a:r>
              <a:rPr lang="pt-BR" sz="1050" b="1" dirty="0"/>
              <a:t>Desempenho de Estágio Probatório dos servidores </a:t>
            </a:r>
          </a:p>
          <a:p>
            <a:endParaRPr lang="pt-BR" sz="1050" dirty="0"/>
          </a:p>
          <a:p>
            <a:r>
              <a:rPr lang="pt-BR" sz="1050" dirty="0"/>
              <a:t>Análise das avaliações e Consolidação final:</a:t>
            </a:r>
          </a:p>
          <a:p>
            <a:pPr marL="257175" indent="-257175">
              <a:buAutoNum type="arabicPeriod"/>
            </a:pPr>
            <a:r>
              <a:rPr lang="pt-BR" sz="1050" dirty="0"/>
              <a:t>Notas</a:t>
            </a:r>
          </a:p>
          <a:p>
            <a:pPr marL="257175" indent="-257175">
              <a:buAutoNum type="arabicPeriod"/>
            </a:pPr>
            <a:r>
              <a:rPr lang="pt-BR" sz="1050" dirty="0"/>
              <a:t>Certificado do Programa  de desenvolvimento Inicial ENAP</a:t>
            </a:r>
          </a:p>
          <a:p>
            <a:pPr marL="257175" indent="-257175">
              <a:buAutoNum type="arabicPeriod"/>
            </a:pPr>
            <a:r>
              <a:rPr lang="pt-BR" sz="1050" dirty="0"/>
              <a:t>Conclusão do Programa de Integração da UFRN</a:t>
            </a:r>
          </a:p>
        </p:txBody>
      </p:sp>
      <p:sp>
        <p:nvSpPr>
          <p:cNvPr id="46" name="CaixaDeTexto 45"/>
          <p:cNvSpPr txBox="1"/>
          <p:nvPr/>
        </p:nvSpPr>
        <p:spPr>
          <a:xfrm>
            <a:off x="6575736" y="2043292"/>
            <a:ext cx="187859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50" dirty="0"/>
              <a:t>PROGESP – 20 dias</a:t>
            </a:r>
          </a:p>
          <a:p>
            <a:endParaRPr lang="pt-BR" sz="1050" dirty="0"/>
          </a:p>
          <a:p>
            <a:r>
              <a:rPr lang="pt-BR" sz="1050" dirty="0"/>
              <a:t>RECURSO – CONSAD ou CONSEPE – 15 dias</a:t>
            </a:r>
          </a:p>
        </p:txBody>
      </p:sp>
      <p:sp>
        <p:nvSpPr>
          <p:cNvPr id="51" name="CaixaDeTexto 50"/>
          <p:cNvSpPr txBox="1"/>
          <p:nvPr/>
        </p:nvSpPr>
        <p:spPr>
          <a:xfrm>
            <a:off x="2639635" y="3433881"/>
            <a:ext cx="36416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sz="1050" b="1" dirty="0"/>
          </a:p>
          <a:p>
            <a:r>
              <a:rPr lang="pt-BR" sz="1050" b="1" dirty="0"/>
              <a:t>Composição CEADEP </a:t>
            </a:r>
            <a:r>
              <a:rPr lang="pt-BR" sz="1050" dirty="0"/>
              <a:t>(servidores estáveis e em exercício na UFRN):</a:t>
            </a:r>
          </a:p>
          <a:p>
            <a:endParaRPr lang="pt-BR" sz="1050" dirty="0"/>
          </a:p>
          <a:p>
            <a:r>
              <a:rPr lang="pt-BR" sz="1050" dirty="0"/>
              <a:t>01 servidor da PROGESP (Presidente)</a:t>
            </a:r>
          </a:p>
          <a:p>
            <a:r>
              <a:rPr lang="pt-BR" sz="1050" dirty="0"/>
              <a:t>04 membros técnico-administrativos</a:t>
            </a:r>
          </a:p>
          <a:p>
            <a:r>
              <a:rPr lang="pt-BR" sz="1050" dirty="0"/>
              <a:t>04 membros docentes do magistério superior</a:t>
            </a:r>
          </a:p>
          <a:p>
            <a:r>
              <a:rPr lang="pt-BR" sz="1050" dirty="0"/>
              <a:t>04 membros docentes do EBTT</a:t>
            </a:r>
          </a:p>
        </p:txBody>
      </p:sp>
    </p:spTree>
    <p:extLst>
      <p:ext uri="{BB962C8B-B14F-4D97-AF65-F5344CB8AC3E}">
        <p14:creationId xmlns:p14="http://schemas.microsoft.com/office/powerpoint/2010/main" val="408437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"/>
          <p:cNvSpPr/>
          <p:nvPr/>
        </p:nvSpPr>
        <p:spPr>
          <a:xfrm>
            <a:off x="611124" y="3790070"/>
            <a:ext cx="7781925" cy="1290919"/>
          </a:xfrm>
          <a:custGeom>
            <a:avLst/>
            <a:gdLst/>
            <a:ahLst/>
            <a:cxnLst/>
            <a:rect l="l" t="t" r="r" b="b"/>
            <a:pathLst>
              <a:path w="10375900" h="2057400" extrusionOk="0">
                <a:moveTo>
                  <a:pt x="10032492" y="0"/>
                </a:moveTo>
                <a:lnTo>
                  <a:pt x="342849" y="0"/>
                </a:lnTo>
                <a:lnTo>
                  <a:pt x="296327" y="3128"/>
                </a:lnTo>
                <a:lnTo>
                  <a:pt x="251708" y="12240"/>
                </a:lnTo>
                <a:lnTo>
                  <a:pt x="209399" y="26929"/>
                </a:lnTo>
                <a:lnTo>
                  <a:pt x="169809" y="46787"/>
                </a:lnTo>
                <a:lnTo>
                  <a:pt x="133346" y="71406"/>
                </a:lnTo>
                <a:lnTo>
                  <a:pt x="100420" y="100377"/>
                </a:lnTo>
                <a:lnTo>
                  <a:pt x="71438" y="133293"/>
                </a:lnTo>
                <a:lnTo>
                  <a:pt x="46810" y="169747"/>
                </a:lnTo>
                <a:lnTo>
                  <a:pt x="26943" y="209329"/>
                </a:lnTo>
                <a:lnTo>
                  <a:pt x="12247" y="251633"/>
                </a:lnTo>
                <a:lnTo>
                  <a:pt x="3129" y="296250"/>
                </a:lnTo>
                <a:lnTo>
                  <a:pt x="0" y="342773"/>
                </a:lnTo>
                <a:lnTo>
                  <a:pt x="0" y="1714169"/>
                </a:lnTo>
                <a:lnTo>
                  <a:pt x="3129" y="1760691"/>
                </a:lnTo>
                <a:lnTo>
                  <a:pt x="12247" y="1805310"/>
                </a:lnTo>
                <a:lnTo>
                  <a:pt x="26943" y="1847619"/>
                </a:lnTo>
                <a:lnTo>
                  <a:pt x="46810" y="1887209"/>
                </a:lnTo>
                <a:lnTo>
                  <a:pt x="71438" y="1923672"/>
                </a:lnTo>
                <a:lnTo>
                  <a:pt x="100420" y="1956598"/>
                </a:lnTo>
                <a:lnTo>
                  <a:pt x="133346" y="1985580"/>
                </a:lnTo>
                <a:lnTo>
                  <a:pt x="169809" y="2010208"/>
                </a:lnTo>
                <a:lnTo>
                  <a:pt x="209399" y="2030075"/>
                </a:lnTo>
                <a:lnTo>
                  <a:pt x="251708" y="2044771"/>
                </a:lnTo>
                <a:lnTo>
                  <a:pt x="296327" y="2053889"/>
                </a:lnTo>
                <a:lnTo>
                  <a:pt x="342849" y="2057019"/>
                </a:lnTo>
                <a:lnTo>
                  <a:pt x="10032492" y="2057019"/>
                </a:lnTo>
                <a:lnTo>
                  <a:pt x="10079016" y="2053889"/>
                </a:lnTo>
                <a:lnTo>
                  <a:pt x="10123640" y="2044771"/>
                </a:lnTo>
                <a:lnTo>
                  <a:pt x="10165955" y="2030075"/>
                </a:lnTo>
                <a:lnTo>
                  <a:pt x="10205550" y="2010208"/>
                </a:lnTo>
                <a:lnTo>
                  <a:pt x="10242018" y="1985580"/>
                </a:lnTo>
                <a:lnTo>
                  <a:pt x="10274950" y="1956598"/>
                </a:lnTo>
                <a:lnTo>
                  <a:pt x="10303937" y="1923672"/>
                </a:lnTo>
                <a:lnTo>
                  <a:pt x="10328571" y="1887209"/>
                </a:lnTo>
                <a:lnTo>
                  <a:pt x="10348442" y="1847619"/>
                </a:lnTo>
                <a:lnTo>
                  <a:pt x="10363141" y="1805310"/>
                </a:lnTo>
                <a:lnTo>
                  <a:pt x="10372261" y="1760691"/>
                </a:lnTo>
                <a:lnTo>
                  <a:pt x="10375392" y="1714169"/>
                </a:lnTo>
                <a:lnTo>
                  <a:pt x="10375392" y="342773"/>
                </a:lnTo>
                <a:lnTo>
                  <a:pt x="10372261" y="296250"/>
                </a:lnTo>
                <a:lnTo>
                  <a:pt x="10363141" y="251633"/>
                </a:lnTo>
                <a:lnTo>
                  <a:pt x="10348442" y="209329"/>
                </a:lnTo>
                <a:lnTo>
                  <a:pt x="10328571" y="169747"/>
                </a:lnTo>
                <a:lnTo>
                  <a:pt x="10303937" y="133293"/>
                </a:lnTo>
                <a:lnTo>
                  <a:pt x="10274950" y="100377"/>
                </a:lnTo>
                <a:lnTo>
                  <a:pt x="10242018" y="71406"/>
                </a:lnTo>
                <a:lnTo>
                  <a:pt x="10205550" y="46787"/>
                </a:lnTo>
                <a:lnTo>
                  <a:pt x="10165955" y="26929"/>
                </a:lnTo>
                <a:lnTo>
                  <a:pt x="10123640" y="12240"/>
                </a:lnTo>
                <a:lnTo>
                  <a:pt x="10079016" y="3128"/>
                </a:lnTo>
                <a:lnTo>
                  <a:pt x="10032492" y="0"/>
                </a:lnTo>
                <a:close/>
              </a:path>
            </a:pathLst>
          </a:custGeom>
          <a:solidFill>
            <a:srgbClr val="E1EFD9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4" name="Google Shape;2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3729418" cy="91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65419" y="1886518"/>
            <a:ext cx="78599" cy="3256979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8"/>
          <p:cNvSpPr txBox="1">
            <a:spLocks noGrp="1"/>
          </p:cNvSpPr>
          <p:nvPr>
            <p:ph type="title"/>
          </p:nvPr>
        </p:nvSpPr>
        <p:spPr>
          <a:xfrm>
            <a:off x="233820" y="333720"/>
            <a:ext cx="6390090" cy="4251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Calibri"/>
              <a:buNone/>
            </a:pPr>
            <a:r>
              <a:rPr lang="pt-BR" sz="2700" dirty="0"/>
              <a:t>Avaliação de desempenho docente - Fluxo</a:t>
            </a:r>
            <a:endParaRPr sz="2700" dirty="0"/>
          </a:p>
        </p:txBody>
      </p:sp>
      <p:sp>
        <p:nvSpPr>
          <p:cNvPr id="257" name="Google Shape;257;p8"/>
          <p:cNvSpPr/>
          <p:nvPr/>
        </p:nvSpPr>
        <p:spPr>
          <a:xfrm>
            <a:off x="155438" y="866585"/>
            <a:ext cx="1966913" cy="491966"/>
          </a:xfrm>
          <a:custGeom>
            <a:avLst/>
            <a:gdLst/>
            <a:ahLst/>
            <a:cxnLst/>
            <a:rect l="l" t="t" r="r" b="b"/>
            <a:pathLst>
              <a:path w="2622550" h="655955" extrusionOk="0">
                <a:moveTo>
                  <a:pt x="2556776" y="0"/>
                </a:moveTo>
                <a:lnTo>
                  <a:pt x="65557" y="0"/>
                </a:lnTo>
                <a:lnTo>
                  <a:pt x="40038" y="5149"/>
                </a:lnTo>
                <a:lnTo>
                  <a:pt x="19200" y="19192"/>
                </a:lnTo>
                <a:lnTo>
                  <a:pt x="5151" y="40022"/>
                </a:lnTo>
                <a:lnTo>
                  <a:pt x="0" y="65531"/>
                </a:lnTo>
                <a:lnTo>
                  <a:pt x="0" y="590041"/>
                </a:lnTo>
                <a:lnTo>
                  <a:pt x="5151" y="615551"/>
                </a:lnTo>
                <a:lnTo>
                  <a:pt x="19200" y="636381"/>
                </a:lnTo>
                <a:lnTo>
                  <a:pt x="40038" y="650424"/>
                </a:lnTo>
                <a:lnTo>
                  <a:pt x="65557" y="655574"/>
                </a:lnTo>
                <a:lnTo>
                  <a:pt x="2556776" y="655574"/>
                </a:lnTo>
                <a:lnTo>
                  <a:pt x="2582285" y="650424"/>
                </a:lnTo>
                <a:lnTo>
                  <a:pt x="2603115" y="636381"/>
                </a:lnTo>
                <a:lnTo>
                  <a:pt x="2617159" y="615551"/>
                </a:lnTo>
                <a:lnTo>
                  <a:pt x="2622308" y="590041"/>
                </a:lnTo>
                <a:lnTo>
                  <a:pt x="2622308" y="65531"/>
                </a:lnTo>
                <a:lnTo>
                  <a:pt x="2617159" y="40022"/>
                </a:lnTo>
                <a:lnTo>
                  <a:pt x="2603115" y="19192"/>
                </a:lnTo>
                <a:lnTo>
                  <a:pt x="2582285" y="5149"/>
                </a:lnTo>
                <a:lnTo>
                  <a:pt x="2556776" y="0"/>
                </a:lnTo>
                <a:close/>
              </a:path>
            </a:pathLst>
          </a:custGeom>
          <a:solidFill>
            <a:srgbClr val="5B9BD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8"/>
          <p:cNvSpPr txBox="1"/>
          <p:nvPr/>
        </p:nvSpPr>
        <p:spPr>
          <a:xfrm>
            <a:off x="155448" y="1000300"/>
            <a:ext cx="22872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9525" marR="3810" lvl="0" indent="115252" algn="l" rtl="0">
              <a:lnSpc>
                <a:spcPct val="102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75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1ºCiclo  12 meses</a:t>
            </a:r>
            <a:endParaRPr sz="157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59" name="Google Shape;259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95757" y="1401317"/>
            <a:ext cx="86105" cy="86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8"/>
          <p:cNvGrpSpPr/>
          <p:nvPr/>
        </p:nvGrpSpPr>
        <p:grpSpPr>
          <a:xfrm>
            <a:off x="155439" y="1422558"/>
            <a:ext cx="1966913" cy="947858"/>
            <a:chOff x="207251" y="2040508"/>
            <a:chExt cx="2622550" cy="655955"/>
          </a:xfrm>
        </p:grpSpPr>
        <p:sp>
          <p:nvSpPr>
            <p:cNvPr id="261" name="Google Shape;261;p8"/>
            <p:cNvSpPr/>
            <p:nvPr/>
          </p:nvSpPr>
          <p:spPr>
            <a:xfrm>
              <a:off x="207251" y="204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5" extrusionOk="0">
                  <a:moveTo>
                    <a:pt x="2556776" y="0"/>
                  </a:moveTo>
                  <a:lnTo>
                    <a:pt x="65557" y="0"/>
                  </a:lnTo>
                  <a:lnTo>
                    <a:pt x="40038" y="5149"/>
                  </a:lnTo>
                  <a:lnTo>
                    <a:pt x="19200" y="19192"/>
                  </a:lnTo>
                  <a:lnTo>
                    <a:pt x="5151" y="40022"/>
                  </a:lnTo>
                  <a:lnTo>
                    <a:pt x="0" y="65531"/>
                  </a:lnTo>
                  <a:lnTo>
                    <a:pt x="0" y="589914"/>
                  </a:lnTo>
                  <a:lnTo>
                    <a:pt x="5151" y="615497"/>
                  </a:lnTo>
                  <a:lnTo>
                    <a:pt x="19200" y="636365"/>
                  </a:lnTo>
                  <a:lnTo>
                    <a:pt x="40038" y="650422"/>
                  </a:lnTo>
                  <a:lnTo>
                    <a:pt x="65557" y="655574"/>
                  </a:lnTo>
                  <a:lnTo>
                    <a:pt x="2556776" y="655574"/>
                  </a:lnTo>
                  <a:lnTo>
                    <a:pt x="2582285" y="650422"/>
                  </a:lnTo>
                  <a:lnTo>
                    <a:pt x="2603115" y="636365"/>
                  </a:lnTo>
                  <a:lnTo>
                    <a:pt x="2617159" y="615497"/>
                  </a:lnTo>
                  <a:lnTo>
                    <a:pt x="2622308" y="589914"/>
                  </a:lnTo>
                  <a:lnTo>
                    <a:pt x="2622308" y="65531"/>
                  </a:lnTo>
                  <a:lnTo>
                    <a:pt x="2617159" y="40022"/>
                  </a:lnTo>
                  <a:lnTo>
                    <a:pt x="2603115" y="19192"/>
                  </a:lnTo>
                  <a:lnTo>
                    <a:pt x="2582285" y="5149"/>
                  </a:lnTo>
                  <a:lnTo>
                    <a:pt x="2556776" y="0"/>
                  </a:lnTo>
                  <a:close/>
                </a:path>
              </a:pathLst>
            </a:custGeom>
            <a:solidFill>
              <a:srgbClr val="D2DEEE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8"/>
            <p:cNvSpPr/>
            <p:nvPr/>
          </p:nvSpPr>
          <p:spPr>
            <a:xfrm>
              <a:off x="207251" y="204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5" extrusionOk="0">
                  <a:moveTo>
                    <a:pt x="0" y="65531"/>
                  </a:moveTo>
                  <a:lnTo>
                    <a:pt x="5151" y="40022"/>
                  </a:lnTo>
                  <a:lnTo>
                    <a:pt x="19200" y="19192"/>
                  </a:lnTo>
                  <a:lnTo>
                    <a:pt x="40038" y="5149"/>
                  </a:lnTo>
                  <a:lnTo>
                    <a:pt x="65557" y="0"/>
                  </a:lnTo>
                  <a:lnTo>
                    <a:pt x="2556776" y="0"/>
                  </a:lnTo>
                  <a:lnTo>
                    <a:pt x="2582285" y="5149"/>
                  </a:lnTo>
                  <a:lnTo>
                    <a:pt x="2603115" y="19192"/>
                  </a:lnTo>
                  <a:lnTo>
                    <a:pt x="2617159" y="40022"/>
                  </a:lnTo>
                  <a:lnTo>
                    <a:pt x="2622308" y="65531"/>
                  </a:lnTo>
                  <a:lnTo>
                    <a:pt x="2622308" y="589914"/>
                  </a:lnTo>
                  <a:lnTo>
                    <a:pt x="2617159" y="615497"/>
                  </a:lnTo>
                  <a:lnTo>
                    <a:pt x="2603115" y="636365"/>
                  </a:lnTo>
                  <a:lnTo>
                    <a:pt x="2582285" y="650422"/>
                  </a:lnTo>
                  <a:lnTo>
                    <a:pt x="2556776" y="655574"/>
                  </a:lnTo>
                  <a:lnTo>
                    <a:pt x="65557" y="655574"/>
                  </a:lnTo>
                  <a:lnTo>
                    <a:pt x="40038" y="650422"/>
                  </a:lnTo>
                  <a:lnTo>
                    <a:pt x="19200" y="636365"/>
                  </a:lnTo>
                  <a:lnTo>
                    <a:pt x="5151" y="615497"/>
                  </a:lnTo>
                  <a:lnTo>
                    <a:pt x="0" y="589914"/>
                  </a:lnTo>
                  <a:lnTo>
                    <a:pt x="0" y="65531"/>
                  </a:lnTo>
                  <a:close/>
                </a:path>
              </a:pathLst>
            </a:custGeom>
            <a:noFill/>
            <a:ln w="12700" cap="flat" cmpd="sng">
              <a:solidFill>
                <a:srgbClr val="D2D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3" name="Google Shape;263;p8"/>
          <p:cNvSpPr txBox="1"/>
          <p:nvPr/>
        </p:nvSpPr>
        <p:spPr>
          <a:xfrm>
            <a:off x="180032" y="1474463"/>
            <a:ext cx="1909800" cy="82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125" rIns="0" bIns="0" anchor="t" anchorCtr="0">
            <a:spAutoFit/>
          </a:bodyPr>
          <a:lstStyle/>
          <a:p>
            <a:pPr marL="321469" marR="3810" lvl="0" indent="-312419" algn="ctr">
              <a:lnSpc>
                <a:spcPct val="101916"/>
              </a:lnSpc>
            </a:pP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Avaliação Comissão de Avaliação de desempenho de docentes</a:t>
            </a:r>
          </a:p>
          <a:p>
            <a:pPr marL="321469" marR="3810" lvl="0" indent="-312419" algn="ctr">
              <a:lnSpc>
                <a:spcPct val="101916"/>
              </a:lnSpc>
            </a:pP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pt-BR" sz="1000" dirty="0"/>
              <a:t>72,5%</a:t>
            </a: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do próprio servidor - </a:t>
            </a:r>
            <a:r>
              <a:rPr lang="pt-BR" sz="1000" dirty="0"/>
              <a:t>27,5%</a:t>
            </a:r>
            <a:endParaRPr sz="1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65" name="Google Shape;265;p8"/>
          <p:cNvGrpSpPr/>
          <p:nvPr/>
        </p:nvGrpSpPr>
        <p:grpSpPr>
          <a:xfrm>
            <a:off x="155438" y="2518605"/>
            <a:ext cx="1966913" cy="491966"/>
            <a:chOff x="207251" y="2925445"/>
            <a:chExt cx="2622550" cy="655955"/>
          </a:xfrm>
        </p:grpSpPr>
        <p:sp>
          <p:nvSpPr>
            <p:cNvPr id="266" name="Google Shape;266;p8"/>
            <p:cNvSpPr/>
            <p:nvPr/>
          </p:nvSpPr>
          <p:spPr>
            <a:xfrm>
              <a:off x="207251" y="2925445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2556776" y="0"/>
                  </a:moveTo>
                  <a:lnTo>
                    <a:pt x="65557" y="0"/>
                  </a:lnTo>
                  <a:lnTo>
                    <a:pt x="40038" y="5151"/>
                  </a:lnTo>
                  <a:lnTo>
                    <a:pt x="19200" y="19208"/>
                  </a:lnTo>
                  <a:lnTo>
                    <a:pt x="5151" y="40076"/>
                  </a:lnTo>
                  <a:lnTo>
                    <a:pt x="0" y="65658"/>
                  </a:lnTo>
                  <a:lnTo>
                    <a:pt x="0" y="590041"/>
                  </a:lnTo>
                  <a:lnTo>
                    <a:pt x="5151" y="615551"/>
                  </a:lnTo>
                  <a:lnTo>
                    <a:pt x="19200" y="636381"/>
                  </a:lnTo>
                  <a:lnTo>
                    <a:pt x="40038" y="650424"/>
                  </a:lnTo>
                  <a:lnTo>
                    <a:pt x="65557" y="655574"/>
                  </a:lnTo>
                  <a:lnTo>
                    <a:pt x="2556776" y="655574"/>
                  </a:lnTo>
                  <a:lnTo>
                    <a:pt x="2582285" y="650424"/>
                  </a:lnTo>
                  <a:lnTo>
                    <a:pt x="2603115" y="636381"/>
                  </a:lnTo>
                  <a:lnTo>
                    <a:pt x="2617159" y="615551"/>
                  </a:lnTo>
                  <a:lnTo>
                    <a:pt x="2622308" y="590041"/>
                  </a:lnTo>
                  <a:lnTo>
                    <a:pt x="2622308" y="65658"/>
                  </a:lnTo>
                  <a:lnTo>
                    <a:pt x="2617159" y="40076"/>
                  </a:lnTo>
                  <a:lnTo>
                    <a:pt x="2603115" y="19208"/>
                  </a:lnTo>
                  <a:lnTo>
                    <a:pt x="2582285" y="5151"/>
                  </a:lnTo>
                  <a:lnTo>
                    <a:pt x="2556776" y="0"/>
                  </a:lnTo>
                  <a:close/>
                </a:path>
              </a:pathLst>
            </a:custGeom>
            <a:solidFill>
              <a:srgbClr val="D1E1ED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8"/>
            <p:cNvSpPr/>
            <p:nvPr/>
          </p:nvSpPr>
          <p:spPr>
            <a:xfrm>
              <a:off x="207251" y="2925445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0" y="65658"/>
                  </a:moveTo>
                  <a:lnTo>
                    <a:pt x="5151" y="40076"/>
                  </a:lnTo>
                  <a:lnTo>
                    <a:pt x="19200" y="19208"/>
                  </a:lnTo>
                  <a:lnTo>
                    <a:pt x="40038" y="5151"/>
                  </a:lnTo>
                  <a:lnTo>
                    <a:pt x="65557" y="0"/>
                  </a:lnTo>
                  <a:lnTo>
                    <a:pt x="2556776" y="0"/>
                  </a:lnTo>
                  <a:lnTo>
                    <a:pt x="2582285" y="5151"/>
                  </a:lnTo>
                  <a:lnTo>
                    <a:pt x="2603115" y="19208"/>
                  </a:lnTo>
                  <a:lnTo>
                    <a:pt x="2617159" y="40076"/>
                  </a:lnTo>
                  <a:lnTo>
                    <a:pt x="2622308" y="65658"/>
                  </a:lnTo>
                  <a:lnTo>
                    <a:pt x="2622308" y="590041"/>
                  </a:lnTo>
                  <a:lnTo>
                    <a:pt x="2617159" y="615551"/>
                  </a:lnTo>
                  <a:lnTo>
                    <a:pt x="2603115" y="636381"/>
                  </a:lnTo>
                  <a:lnTo>
                    <a:pt x="2582285" y="650424"/>
                  </a:lnTo>
                  <a:lnTo>
                    <a:pt x="2556776" y="655574"/>
                  </a:lnTo>
                  <a:lnTo>
                    <a:pt x="65557" y="655574"/>
                  </a:lnTo>
                  <a:lnTo>
                    <a:pt x="40038" y="650424"/>
                  </a:lnTo>
                  <a:lnTo>
                    <a:pt x="19200" y="636381"/>
                  </a:lnTo>
                  <a:lnTo>
                    <a:pt x="5151" y="615551"/>
                  </a:lnTo>
                  <a:lnTo>
                    <a:pt x="0" y="590041"/>
                  </a:lnTo>
                  <a:lnTo>
                    <a:pt x="0" y="65658"/>
                  </a:lnTo>
                  <a:close/>
                </a:path>
              </a:pathLst>
            </a:custGeom>
            <a:noFill/>
            <a:ln w="12700" cap="flat" cmpd="sng">
              <a:solidFill>
                <a:srgbClr val="D1E1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68" name="Google Shape;268;p8"/>
          <p:cNvSpPr txBox="1"/>
          <p:nvPr/>
        </p:nvSpPr>
        <p:spPr>
          <a:xfrm>
            <a:off x="286511" y="2564940"/>
            <a:ext cx="17046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9525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Pedido de reconsideração – Comissão (em até 5 dias)</a:t>
            </a:r>
            <a:endParaRPr sz="1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70" name="Google Shape;270;p8"/>
          <p:cNvGrpSpPr/>
          <p:nvPr/>
        </p:nvGrpSpPr>
        <p:grpSpPr>
          <a:xfrm>
            <a:off x="155438" y="3204811"/>
            <a:ext cx="1966913" cy="491966"/>
            <a:chOff x="207251" y="3810508"/>
            <a:chExt cx="2622550" cy="655955"/>
          </a:xfrm>
        </p:grpSpPr>
        <p:sp>
          <p:nvSpPr>
            <p:cNvPr id="271" name="Google Shape;271;p8"/>
            <p:cNvSpPr/>
            <p:nvPr/>
          </p:nvSpPr>
          <p:spPr>
            <a:xfrm>
              <a:off x="207251" y="381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2556776" y="0"/>
                  </a:moveTo>
                  <a:lnTo>
                    <a:pt x="65557" y="0"/>
                  </a:lnTo>
                  <a:lnTo>
                    <a:pt x="40038" y="5149"/>
                  </a:lnTo>
                  <a:lnTo>
                    <a:pt x="19200" y="19192"/>
                  </a:lnTo>
                  <a:lnTo>
                    <a:pt x="5151" y="40022"/>
                  </a:lnTo>
                  <a:lnTo>
                    <a:pt x="0" y="65532"/>
                  </a:lnTo>
                  <a:lnTo>
                    <a:pt x="0" y="590042"/>
                  </a:lnTo>
                  <a:lnTo>
                    <a:pt x="5151" y="615551"/>
                  </a:lnTo>
                  <a:lnTo>
                    <a:pt x="19200" y="636381"/>
                  </a:lnTo>
                  <a:lnTo>
                    <a:pt x="40038" y="650424"/>
                  </a:lnTo>
                  <a:lnTo>
                    <a:pt x="65557" y="655574"/>
                  </a:lnTo>
                  <a:lnTo>
                    <a:pt x="2556776" y="655574"/>
                  </a:lnTo>
                  <a:lnTo>
                    <a:pt x="2582285" y="650424"/>
                  </a:lnTo>
                  <a:lnTo>
                    <a:pt x="2603115" y="636381"/>
                  </a:lnTo>
                  <a:lnTo>
                    <a:pt x="2617159" y="615551"/>
                  </a:lnTo>
                  <a:lnTo>
                    <a:pt x="2622308" y="590042"/>
                  </a:lnTo>
                  <a:lnTo>
                    <a:pt x="2622308" y="65532"/>
                  </a:lnTo>
                  <a:lnTo>
                    <a:pt x="2617159" y="40022"/>
                  </a:lnTo>
                  <a:lnTo>
                    <a:pt x="2603115" y="19192"/>
                  </a:lnTo>
                  <a:lnTo>
                    <a:pt x="2582285" y="5149"/>
                  </a:lnTo>
                  <a:lnTo>
                    <a:pt x="2556776" y="0"/>
                  </a:lnTo>
                  <a:close/>
                </a:path>
              </a:pathLst>
            </a:custGeom>
            <a:solidFill>
              <a:srgbClr val="D1E7EC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8"/>
            <p:cNvSpPr/>
            <p:nvPr/>
          </p:nvSpPr>
          <p:spPr>
            <a:xfrm>
              <a:off x="207251" y="381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0" y="65532"/>
                  </a:moveTo>
                  <a:lnTo>
                    <a:pt x="5151" y="40022"/>
                  </a:lnTo>
                  <a:lnTo>
                    <a:pt x="19200" y="19192"/>
                  </a:lnTo>
                  <a:lnTo>
                    <a:pt x="40038" y="5149"/>
                  </a:lnTo>
                  <a:lnTo>
                    <a:pt x="65557" y="0"/>
                  </a:lnTo>
                  <a:lnTo>
                    <a:pt x="2556776" y="0"/>
                  </a:lnTo>
                  <a:lnTo>
                    <a:pt x="2582285" y="5149"/>
                  </a:lnTo>
                  <a:lnTo>
                    <a:pt x="2603115" y="19192"/>
                  </a:lnTo>
                  <a:lnTo>
                    <a:pt x="2617159" y="40022"/>
                  </a:lnTo>
                  <a:lnTo>
                    <a:pt x="2622308" y="65532"/>
                  </a:lnTo>
                  <a:lnTo>
                    <a:pt x="2622308" y="590042"/>
                  </a:lnTo>
                  <a:lnTo>
                    <a:pt x="2617159" y="615551"/>
                  </a:lnTo>
                  <a:lnTo>
                    <a:pt x="2603115" y="636381"/>
                  </a:lnTo>
                  <a:lnTo>
                    <a:pt x="2582285" y="650424"/>
                  </a:lnTo>
                  <a:lnTo>
                    <a:pt x="2556776" y="655574"/>
                  </a:lnTo>
                  <a:lnTo>
                    <a:pt x="65557" y="655574"/>
                  </a:lnTo>
                  <a:lnTo>
                    <a:pt x="40038" y="650424"/>
                  </a:lnTo>
                  <a:lnTo>
                    <a:pt x="19200" y="636381"/>
                  </a:lnTo>
                  <a:lnTo>
                    <a:pt x="5151" y="615551"/>
                  </a:lnTo>
                  <a:lnTo>
                    <a:pt x="0" y="590042"/>
                  </a:lnTo>
                  <a:lnTo>
                    <a:pt x="0" y="65532"/>
                  </a:lnTo>
                  <a:close/>
                </a:path>
              </a:pathLst>
            </a:custGeom>
            <a:noFill/>
            <a:ln w="12700" cap="flat" cmpd="sng">
              <a:solidFill>
                <a:srgbClr val="D1E7E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4" name="Google Shape;274;p8"/>
          <p:cNvSpPr/>
          <p:nvPr/>
        </p:nvSpPr>
        <p:spPr>
          <a:xfrm>
            <a:off x="2397538" y="866585"/>
            <a:ext cx="1966913" cy="491966"/>
          </a:xfrm>
          <a:custGeom>
            <a:avLst/>
            <a:gdLst/>
            <a:ahLst/>
            <a:cxnLst/>
            <a:rect l="l" t="t" r="r" b="b"/>
            <a:pathLst>
              <a:path w="2622550" h="655955" extrusionOk="0">
                <a:moveTo>
                  <a:pt x="2556636" y="0"/>
                </a:moveTo>
                <a:lnTo>
                  <a:pt x="65531" y="0"/>
                </a:lnTo>
                <a:lnTo>
                  <a:pt x="40022" y="5149"/>
                </a:lnTo>
                <a:lnTo>
                  <a:pt x="19192" y="19192"/>
                </a:lnTo>
                <a:lnTo>
                  <a:pt x="5149" y="40022"/>
                </a:lnTo>
                <a:lnTo>
                  <a:pt x="0" y="65531"/>
                </a:lnTo>
                <a:lnTo>
                  <a:pt x="0" y="590041"/>
                </a:lnTo>
                <a:lnTo>
                  <a:pt x="5149" y="615551"/>
                </a:lnTo>
                <a:lnTo>
                  <a:pt x="19192" y="636381"/>
                </a:lnTo>
                <a:lnTo>
                  <a:pt x="40022" y="650424"/>
                </a:lnTo>
                <a:lnTo>
                  <a:pt x="65531" y="655574"/>
                </a:lnTo>
                <a:lnTo>
                  <a:pt x="2556636" y="655574"/>
                </a:lnTo>
                <a:lnTo>
                  <a:pt x="2582219" y="650424"/>
                </a:lnTo>
                <a:lnTo>
                  <a:pt x="2603087" y="636381"/>
                </a:lnTo>
                <a:lnTo>
                  <a:pt x="2617144" y="615551"/>
                </a:lnTo>
                <a:lnTo>
                  <a:pt x="2622296" y="590041"/>
                </a:lnTo>
                <a:lnTo>
                  <a:pt x="2622296" y="65531"/>
                </a:lnTo>
                <a:lnTo>
                  <a:pt x="2617144" y="40022"/>
                </a:lnTo>
                <a:lnTo>
                  <a:pt x="2603087" y="19192"/>
                </a:lnTo>
                <a:lnTo>
                  <a:pt x="2582219" y="5149"/>
                </a:lnTo>
                <a:lnTo>
                  <a:pt x="2556636" y="0"/>
                </a:lnTo>
                <a:close/>
              </a:path>
            </a:pathLst>
          </a:custGeom>
          <a:solidFill>
            <a:srgbClr val="52C9B8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8"/>
          <p:cNvSpPr txBox="1"/>
          <p:nvPr/>
        </p:nvSpPr>
        <p:spPr>
          <a:xfrm>
            <a:off x="2481478" y="1011976"/>
            <a:ext cx="19668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9525" marR="3810" lvl="0" indent="115252" algn="l" rtl="0">
              <a:lnSpc>
                <a:spcPct val="102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75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2ºCiclo 24 meses</a:t>
            </a:r>
            <a:endParaRPr sz="157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6" name="Google Shape;286;p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95852" y="2416617"/>
            <a:ext cx="86010" cy="86011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8"/>
          <p:cNvSpPr/>
          <p:nvPr/>
        </p:nvSpPr>
        <p:spPr>
          <a:xfrm>
            <a:off x="4639531" y="866585"/>
            <a:ext cx="1966913" cy="491966"/>
          </a:xfrm>
          <a:custGeom>
            <a:avLst/>
            <a:gdLst/>
            <a:ahLst/>
            <a:cxnLst/>
            <a:rect l="l" t="t" r="r" b="b"/>
            <a:pathLst>
              <a:path w="2622550" h="655955" extrusionOk="0">
                <a:moveTo>
                  <a:pt x="2556764" y="0"/>
                </a:moveTo>
                <a:lnTo>
                  <a:pt x="65659" y="0"/>
                </a:lnTo>
                <a:lnTo>
                  <a:pt x="40076" y="5149"/>
                </a:lnTo>
                <a:lnTo>
                  <a:pt x="19208" y="19192"/>
                </a:lnTo>
                <a:lnTo>
                  <a:pt x="5151" y="40022"/>
                </a:lnTo>
                <a:lnTo>
                  <a:pt x="0" y="65531"/>
                </a:lnTo>
                <a:lnTo>
                  <a:pt x="0" y="590041"/>
                </a:lnTo>
                <a:lnTo>
                  <a:pt x="5151" y="615551"/>
                </a:lnTo>
                <a:lnTo>
                  <a:pt x="19208" y="636381"/>
                </a:lnTo>
                <a:lnTo>
                  <a:pt x="40076" y="650424"/>
                </a:lnTo>
                <a:lnTo>
                  <a:pt x="65659" y="655574"/>
                </a:lnTo>
                <a:lnTo>
                  <a:pt x="2556764" y="655574"/>
                </a:lnTo>
                <a:lnTo>
                  <a:pt x="2582273" y="650424"/>
                </a:lnTo>
                <a:lnTo>
                  <a:pt x="2603103" y="636381"/>
                </a:lnTo>
                <a:lnTo>
                  <a:pt x="2617146" y="615551"/>
                </a:lnTo>
                <a:lnTo>
                  <a:pt x="2622296" y="590041"/>
                </a:lnTo>
                <a:lnTo>
                  <a:pt x="2622296" y="65531"/>
                </a:lnTo>
                <a:lnTo>
                  <a:pt x="2617146" y="40022"/>
                </a:lnTo>
                <a:lnTo>
                  <a:pt x="2603103" y="19192"/>
                </a:lnTo>
                <a:lnTo>
                  <a:pt x="2582273" y="5149"/>
                </a:lnTo>
                <a:lnTo>
                  <a:pt x="2556764" y="0"/>
                </a:lnTo>
                <a:close/>
              </a:path>
            </a:pathLst>
          </a:custGeom>
          <a:solidFill>
            <a:srgbClr val="48BE63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2" name="Google Shape;292;p8"/>
          <p:cNvSpPr txBox="1"/>
          <p:nvPr/>
        </p:nvSpPr>
        <p:spPr>
          <a:xfrm>
            <a:off x="4729842" y="1023825"/>
            <a:ext cx="18702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t" anchorCtr="0">
            <a:spAutoFit/>
          </a:bodyPr>
          <a:lstStyle/>
          <a:p>
            <a:pPr marL="9525" marR="3810" lvl="0" indent="115252" algn="l" rtl="0">
              <a:lnSpc>
                <a:spcPct val="1024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75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3ºCiclo 32 meses</a:t>
            </a:r>
            <a:endParaRPr sz="1575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08" name="Google Shape;308;p8"/>
          <p:cNvSpPr/>
          <p:nvPr/>
        </p:nvSpPr>
        <p:spPr>
          <a:xfrm>
            <a:off x="6881621" y="866585"/>
            <a:ext cx="1966913" cy="491966"/>
          </a:xfrm>
          <a:custGeom>
            <a:avLst/>
            <a:gdLst/>
            <a:ahLst/>
            <a:cxnLst/>
            <a:rect l="l" t="t" r="r" b="b"/>
            <a:pathLst>
              <a:path w="2622550" h="655955" extrusionOk="0">
                <a:moveTo>
                  <a:pt x="2556763" y="0"/>
                </a:moveTo>
                <a:lnTo>
                  <a:pt x="65531" y="0"/>
                </a:lnTo>
                <a:lnTo>
                  <a:pt x="40022" y="5149"/>
                </a:lnTo>
                <a:lnTo>
                  <a:pt x="19192" y="19192"/>
                </a:lnTo>
                <a:lnTo>
                  <a:pt x="5149" y="40022"/>
                </a:lnTo>
                <a:lnTo>
                  <a:pt x="0" y="65531"/>
                </a:lnTo>
                <a:lnTo>
                  <a:pt x="0" y="590041"/>
                </a:lnTo>
                <a:lnTo>
                  <a:pt x="5149" y="615551"/>
                </a:lnTo>
                <a:lnTo>
                  <a:pt x="19192" y="636381"/>
                </a:lnTo>
                <a:lnTo>
                  <a:pt x="40022" y="650424"/>
                </a:lnTo>
                <a:lnTo>
                  <a:pt x="65531" y="655574"/>
                </a:lnTo>
                <a:lnTo>
                  <a:pt x="2556763" y="655574"/>
                </a:lnTo>
                <a:lnTo>
                  <a:pt x="2582273" y="650424"/>
                </a:lnTo>
                <a:lnTo>
                  <a:pt x="2603103" y="636381"/>
                </a:lnTo>
                <a:lnTo>
                  <a:pt x="2617146" y="615551"/>
                </a:lnTo>
                <a:lnTo>
                  <a:pt x="2622296" y="590041"/>
                </a:lnTo>
                <a:lnTo>
                  <a:pt x="2622296" y="65531"/>
                </a:lnTo>
                <a:lnTo>
                  <a:pt x="2617146" y="40022"/>
                </a:lnTo>
                <a:lnTo>
                  <a:pt x="2603103" y="19192"/>
                </a:lnTo>
                <a:lnTo>
                  <a:pt x="2582273" y="5149"/>
                </a:lnTo>
                <a:lnTo>
                  <a:pt x="2556763" y="0"/>
                </a:lnTo>
                <a:close/>
              </a:path>
            </a:pathLst>
          </a:custGeom>
          <a:solidFill>
            <a:srgbClr val="6FAC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8"/>
          <p:cNvSpPr txBox="1"/>
          <p:nvPr/>
        </p:nvSpPr>
        <p:spPr>
          <a:xfrm>
            <a:off x="7047167" y="937194"/>
            <a:ext cx="1909800" cy="378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95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Consolidação e Homologação</a:t>
            </a:r>
            <a:endParaRPr sz="12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0" name="Google Shape;310;p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821931" y="1401317"/>
            <a:ext cx="86105" cy="860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1" name="Google Shape;311;p8"/>
          <p:cNvGrpSpPr/>
          <p:nvPr/>
        </p:nvGrpSpPr>
        <p:grpSpPr>
          <a:xfrm>
            <a:off x="6881622" y="1530381"/>
            <a:ext cx="1966913" cy="491966"/>
            <a:chOff x="9175495" y="2040508"/>
            <a:chExt cx="2622550" cy="655955"/>
          </a:xfrm>
        </p:grpSpPr>
        <p:sp>
          <p:nvSpPr>
            <p:cNvPr id="312" name="Google Shape;312;p8"/>
            <p:cNvSpPr/>
            <p:nvPr/>
          </p:nvSpPr>
          <p:spPr>
            <a:xfrm>
              <a:off x="9175495" y="204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5" extrusionOk="0">
                  <a:moveTo>
                    <a:pt x="2556763" y="0"/>
                  </a:moveTo>
                  <a:lnTo>
                    <a:pt x="65531" y="0"/>
                  </a:lnTo>
                  <a:lnTo>
                    <a:pt x="40022" y="5149"/>
                  </a:lnTo>
                  <a:lnTo>
                    <a:pt x="19192" y="19192"/>
                  </a:lnTo>
                  <a:lnTo>
                    <a:pt x="5149" y="40022"/>
                  </a:lnTo>
                  <a:lnTo>
                    <a:pt x="0" y="65531"/>
                  </a:lnTo>
                  <a:lnTo>
                    <a:pt x="0" y="589914"/>
                  </a:lnTo>
                  <a:lnTo>
                    <a:pt x="5149" y="615497"/>
                  </a:lnTo>
                  <a:lnTo>
                    <a:pt x="19192" y="636365"/>
                  </a:lnTo>
                  <a:lnTo>
                    <a:pt x="40022" y="650422"/>
                  </a:lnTo>
                  <a:lnTo>
                    <a:pt x="65531" y="655574"/>
                  </a:lnTo>
                  <a:lnTo>
                    <a:pt x="2556763" y="655574"/>
                  </a:lnTo>
                  <a:lnTo>
                    <a:pt x="2582273" y="650422"/>
                  </a:lnTo>
                  <a:lnTo>
                    <a:pt x="2603103" y="636365"/>
                  </a:lnTo>
                  <a:lnTo>
                    <a:pt x="2617146" y="615497"/>
                  </a:lnTo>
                  <a:lnTo>
                    <a:pt x="2622296" y="589914"/>
                  </a:lnTo>
                  <a:lnTo>
                    <a:pt x="2622296" y="65531"/>
                  </a:lnTo>
                  <a:lnTo>
                    <a:pt x="2617146" y="40022"/>
                  </a:lnTo>
                  <a:lnTo>
                    <a:pt x="2603103" y="19192"/>
                  </a:lnTo>
                  <a:lnTo>
                    <a:pt x="2582273" y="5149"/>
                  </a:lnTo>
                  <a:lnTo>
                    <a:pt x="2556763" y="0"/>
                  </a:lnTo>
                  <a:close/>
                </a:path>
              </a:pathLst>
            </a:custGeom>
            <a:solidFill>
              <a:srgbClr val="CFE4D0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8"/>
            <p:cNvSpPr/>
            <p:nvPr/>
          </p:nvSpPr>
          <p:spPr>
            <a:xfrm>
              <a:off x="9175495" y="204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5" extrusionOk="0">
                  <a:moveTo>
                    <a:pt x="0" y="65531"/>
                  </a:moveTo>
                  <a:lnTo>
                    <a:pt x="5149" y="40022"/>
                  </a:lnTo>
                  <a:lnTo>
                    <a:pt x="19192" y="19192"/>
                  </a:lnTo>
                  <a:lnTo>
                    <a:pt x="40022" y="5149"/>
                  </a:lnTo>
                  <a:lnTo>
                    <a:pt x="65531" y="0"/>
                  </a:lnTo>
                  <a:lnTo>
                    <a:pt x="2556763" y="0"/>
                  </a:lnTo>
                  <a:lnTo>
                    <a:pt x="2582273" y="5149"/>
                  </a:lnTo>
                  <a:lnTo>
                    <a:pt x="2603103" y="19192"/>
                  </a:lnTo>
                  <a:lnTo>
                    <a:pt x="2617146" y="40022"/>
                  </a:lnTo>
                  <a:lnTo>
                    <a:pt x="2622296" y="65531"/>
                  </a:lnTo>
                  <a:lnTo>
                    <a:pt x="2622296" y="589914"/>
                  </a:lnTo>
                  <a:lnTo>
                    <a:pt x="2617146" y="615497"/>
                  </a:lnTo>
                  <a:lnTo>
                    <a:pt x="2603103" y="636365"/>
                  </a:lnTo>
                  <a:lnTo>
                    <a:pt x="2582273" y="650422"/>
                  </a:lnTo>
                  <a:lnTo>
                    <a:pt x="2556763" y="655574"/>
                  </a:lnTo>
                  <a:lnTo>
                    <a:pt x="65531" y="655574"/>
                  </a:lnTo>
                  <a:lnTo>
                    <a:pt x="40022" y="650422"/>
                  </a:lnTo>
                  <a:lnTo>
                    <a:pt x="19192" y="636365"/>
                  </a:lnTo>
                  <a:lnTo>
                    <a:pt x="5149" y="615497"/>
                  </a:lnTo>
                  <a:lnTo>
                    <a:pt x="0" y="589914"/>
                  </a:lnTo>
                  <a:lnTo>
                    <a:pt x="0" y="65531"/>
                  </a:lnTo>
                  <a:close/>
                </a:path>
              </a:pathLst>
            </a:custGeom>
            <a:noFill/>
            <a:ln w="12700" cap="flat" cmpd="sng">
              <a:solidFill>
                <a:srgbClr val="CFE4D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4" name="Google Shape;314;p8"/>
          <p:cNvSpPr txBox="1"/>
          <p:nvPr/>
        </p:nvSpPr>
        <p:spPr>
          <a:xfrm>
            <a:off x="6930105" y="1577435"/>
            <a:ext cx="1870200" cy="35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125" rIns="0" bIns="0" anchor="t" anchorCtr="0">
            <a:spAutoFit/>
          </a:bodyPr>
          <a:lstStyle/>
          <a:p>
            <a:pPr marL="252889" marR="3810" lvl="0" indent="-243839" algn="l" rtl="0">
              <a:lnSpc>
                <a:spcPct val="101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CEADEP consolida as notas dos 3 ciclos</a:t>
            </a:r>
            <a:endParaRPr sz="1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5" name="Google Shape;315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821931" y="2065021"/>
            <a:ext cx="86105" cy="861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6" name="Google Shape;316;p8"/>
          <p:cNvGrpSpPr/>
          <p:nvPr/>
        </p:nvGrpSpPr>
        <p:grpSpPr>
          <a:xfrm>
            <a:off x="6881622" y="2194084"/>
            <a:ext cx="1966913" cy="491966"/>
            <a:chOff x="9175495" y="2925445"/>
            <a:chExt cx="2622550" cy="655955"/>
          </a:xfrm>
        </p:grpSpPr>
        <p:sp>
          <p:nvSpPr>
            <p:cNvPr id="317" name="Google Shape;317;p8"/>
            <p:cNvSpPr/>
            <p:nvPr/>
          </p:nvSpPr>
          <p:spPr>
            <a:xfrm>
              <a:off x="9175495" y="2925445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2556763" y="0"/>
                  </a:moveTo>
                  <a:lnTo>
                    <a:pt x="65531" y="0"/>
                  </a:lnTo>
                  <a:lnTo>
                    <a:pt x="40022" y="5151"/>
                  </a:lnTo>
                  <a:lnTo>
                    <a:pt x="19192" y="19208"/>
                  </a:lnTo>
                  <a:lnTo>
                    <a:pt x="5149" y="40076"/>
                  </a:lnTo>
                  <a:lnTo>
                    <a:pt x="0" y="65658"/>
                  </a:lnTo>
                  <a:lnTo>
                    <a:pt x="0" y="590041"/>
                  </a:lnTo>
                  <a:lnTo>
                    <a:pt x="5149" y="615551"/>
                  </a:lnTo>
                  <a:lnTo>
                    <a:pt x="19192" y="636381"/>
                  </a:lnTo>
                  <a:lnTo>
                    <a:pt x="40022" y="650424"/>
                  </a:lnTo>
                  <a:lnTo>
                    <a:pt x="65531" y="655574"/>
                  </a:lnTo>
                  <a:lnTo>
                    <a:pt x="2556763" y="655574"/>
                  </a:lnTo>
                  <a:lnTo>
                    <a:pt x="2582273" y="650424"/>
                  </a:lnTo>
                  <a:lnTo>
                    <a:pt x="2603103" y="636381"/>
                  </a:lnTo>
                  <a:lnTo>
                    <a:pt x="2617146" y="615551"/>
                  </a:lnTo>
                  <a:lnTo>
                    <a:pt x="2622296" y="590041"/>
                  </a:lnTo>
                  <a:lnTo>
                    <a:pt x="2622296" y="65658"/>
                  </a:lnTo>
                  <a:lnTo>
                    <a:pt x="2617146" y="40076"/>
                  </a:lnTo>
                  <a:lnTo>
                    <a:pt x="2603103" y="19208"/>
                  </a:lnTo>
                  <a:lnTo>
                    <a:pt x="2582273" y="5151"/>
                  </a:lnTo>
                  <a:lnTo>
                    <a:pt x="2556763" y="0"/>
                  </a:lnTo>
                  <a:close/>
                </a:path>
              </a:pathLst>
            </a:custGeom>
            <a:solidFill>
              <a:srgbClr val="D2E3CF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8"/>
            <p:cNvSpPr/>
            <p:nvPr/>
          </p:nvSpPr>
          <p:spPr>
            <a:xfrm>
              <a:off x="9175495" y="2925445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0" y="65658"/>
                  </a:moveTo>
                  <a:lnTo>
                    <a:pt x="5149" y="40076"/>
                  </a:lnTo>
                  <a:lnTo>
                    <a:pt x="19192" y="19208"/>
                  </a:lnTo>
                  <a:lnTo>
                    <a:pt x="40022" y="5151"/>
                  </a:lnTo>
                  <a:lnTo>
                    <a:pt x="65531" y="0"/>
                  </a:lnTo>
                  <a:lnTo>
                    <a:pt x="2556763" y="0"/>
                  </a:lnTo>
                  <a:lnTo>
                    <a:pt x="2582273" y="5151"/>
                  </a:lnTo>
                  <a:lnTo>
                    <a:pt x="2603103" y="19208"/>
                  </a:lnTo>
                  <a:lnTo>
                    <a:pt x="2617146" y="40076"/>
                  </a:lnTo>
                  <a:lnTo>
                    <a:pt x="2622296" y="65658"/>
                  </a:lnTo>
                  <a:lnTo>
                    <a:pt x="2622296" y="590041"/>
                  </a:lnTo>
                  <a:lnTo>
                    <a:pt x="2617146" y="615551"/>
                  </a:lnTo>
                  <a:lnTo>
                    <a:pt x="2603103" y="636381"/>
                  </a:lnTo>
                  <a:lnTo>
                    <a:pt x="2582273" y="650424"/>
                  </a:lnTo>
                  <a:lnTo>
                    <a:pt x="2556763" y="655574"/>
                  </a:lnTo>
                  <a:lnTo>
                    <a:pt x="65531" y="655574"/>
                  </a:lnTo>
                  <a:lnTo>
                    <a:pt x="40022" y="650424"/>
                  </a:lnTo>
                  <a:lnTo>
                    <a:pt x="19192" y="636381"/>
                  </a:lnTo>
                  <a:lnTo>
                    <a:pt x="5149" y="615551"/>
                  </a:lnTo>
                  <a:lnTo>
                    <a:pt x="0" y="590041"/>
                  </a:lnTo>
                  <a:lnTo>
                    <a:pt x="0" y="65658"/>
                  </a:lnTo>
                  <a:close/>
                </a:path>
              </a:pathLst>
            </a:custGeom>
            <a:noFill/>
            <a:ln w="12700" cap="flat" cmpd="sng">
              <a:solidFill>
                <a:srgbClr val="D2E3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19" name="Google Shape;319;p8"/>
          <p:cNvSpPr txBox="1"/>
          <p:nvPr/>
        </p:nvSpPr>
        <p:spPr>
          <a:xfrm>
            <a:off x="7047167" y="2241232"/>
            <a:ext cx="1715359" cy="35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125" rIns="0" bIns="0" anchor="t" anchorCtr="0">
            <a:spAutoFit/>
          </a:bodyPr>
          <a:lstStyle/>
          <a:p>
            <a:pPr marL="314325" marR="3810" lvl="0" indent="-305276" algn="l" rtl="0">
              <a:lnSpc>
                <a:spcPct val="1019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Autoridade máxima da PROGESP homologa</a:t>
            </a:r>
            <a:endParaRPr sz="1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0" name="Google Shape;320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821931" y="2728817"/>
            <a:ext cx="86105" cy="860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21" name="Google Shape;321;p8"/>
          <p:cNvGrpSpPr/>
          <p:nvPr/>
        </p:nvGrpSpPr>
        <p:grpSpPr>
          <a:xfrm>
            <a:off x="6881622" y="2857881"/>
            <a:ext cx="1966913" cy="491966"/>
            <a:chOff x="9175495" y="3810508"/>
            <a:chExt cx="2622550" cy="655955"/>
          </a:xfrm>
        </p:grpSpPr>
        <p:sp>
          <p:nvSpPr>
            <p:cNvPr id="322" name="Google Shape;322;p8"/>
            <p:cNvSpPr/>
            <p:nvPr/>
          </p:nvSpPr>
          <p:spPr>
            <a:xfrm>
              <a:off x="9175495" y="381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2556763" y="0"/>
                  </a:moveTo>
                  <a:lnTo>
                    <a:pt x="65531" y="0"/>
                  </a:lnTo>
                  <a:lnTo>
                    <a:pt x="40022" y="5149"/>
                  </a:lnTo>
                  <a:lnTo>
                    <a:pt x="19192" y="19192"/>
                  </a:lnTo>
                  <a:lnTo>
                    <a:pt x="5149" y="40022"/>
                  </a:lnTo>
                  <a:lnTo>
                    <a:pt x="0" y="65532"/>
                  </a:lnTo>
                  <a:lnTo>
                    <a:pt x="0" y="590042"/>
                  </a:lnTo>
                  <a:lnTo>
                    <a:pt x="5149" y="615551"/>
                  </a:lnTo>
                  <a:lnTo>
                    <a:pt x="19192" y="636381"/>
                  </a:lnTo>
                  <a:lnTo>
                    <a:pt x="40022" y="650424"/>
                  </a:lnTo>
                  <a:lnTo>
                    <a:pt x="65531" y="655574"/>
                  </a:lnTo>
                  <a:lnTo>
                    <a:pt x="2556763" y="655574"/>
                  </a:lnTo>
                  <a:lnTo>
                    <a:pt x="2582273" y="650424"/>
                  </a:lnTo>
                  <a:lnTo>
                    <a:pt x="2603103" y="636381"/>
                  </a:lnTo>
                  <a:lnTo>
                    <a:pt x="2617146" y="615551"/>
                  </a:lnTo>
                  <a:lnTo>
                    <a:pt x="2622296" y="590042"/>
                  </a:lnTo>
                  <a:lnTo>
                    <a:pt x="2622296" y="65532"/>
                  </a:lnTo>
                  <a:lnTo>
                    <a:pt x="2617146" y="40022"/>
                  </a:lnTo>
                  <a:lnTo>
                    <a:pt x="2603103" y="19192"/>
                  </a:lnTo>
                  <a:lnTo>
                    <a:pt x="2582273" y="5149"/>
                  </a:lnTo>
                  <a:lnTo>
                    <a:pt x="2556763" y="0"/>
                  </a:lnTo>
                  <a:close/>
                </a:path>
              </a:pathLst>
            </a:custGeom>
            <a:solidFill>
              <a:srgbClr val="D4E2CF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8"/>
            <p:cNvSpPr/>
            <p:nvPr/>
          </p:nvSpPr>
          <p:spPr>
            <a:xfrm>
              <a:off x="9175495" y="381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0" y="65532"/>
                  </a:moveTo>
                  <a:lnTo>
                    <a:pt x="5149" y="40022"/>
                  </a:lnTo>
                  <a:lnTo>
                    <a:pt x="19192" y="19192"/>
                  </a:lnTo>
                  <a:lnTo>
                    <a:pt x="40022" y="5149"/>
                  </a:lnTo>
                  <a:lnTo>
                    <a:pt x="65531" y="0"/>
                  </a:lnTo>
                  <a:lnTo>
                    <a:pt x="2556763" y="0"/>
                  </a:lnTo>
                  <a:lnTo>
                    <a:pt x="2582273" y="5149"/>
                  </a:lnTo>
                  <a:lnTo>
                    <a:pt x="2603103" y="19192"/>
                  </a:lnTo>
                  <a:lnTo>
                    <a:pt x="2617146" y="40022"/>
                  </a:lnTo>
                  <a:lnTo>
                    <a:pt x="2622296" y="65532"/>
                  </a:lnTo>
                  <a:lnTo>
                    <a:pt x="2622296" y="590042"/>
                  </a:lnTo>
                  <a:lnTo>
                    <a:pt x="2617146" y="615551"/>
                  </a:lnTo>
                  <a:lnTo>
                    <a:pt x="2603103" y="636381"/>
                  </a:lnTo>
                  <a:lnTo>
                    <a:pt x="2582273" y="650424"/>
                  </a:lnTo>
                  <a:lnTo>
                    <a:pt x="2556763" y="655574"/>
                  </a:lnTo>
                  <a:lnTo>
                    <a:pt x="65531" y="655574"/>
                  </a:lnTo>
                  <a:lnTo>
                    <a:pt x="40022" y="650424"/>
                  </a:lnTo>
                  <a:lnTo>
                    <a:pt x="19192" y="636381"/>
                  </a:lnTo>
                  <a:lnTo>
                    <a:pt x="5149" y="615551"/>
                  </a:lnTo>
                  <a:lnTo>
                    <a:pt x="0" y="590042"/>
                  </a:lnTo>
                  <a:lnTo>
                    <a:pt x="0" y="65532"/>
                  </a:lnTo>
                  <a:close/>
                </a:path>
              </a:pathLst>
            </a:custGeom>
            <a:noFill/>
            <a:ln w="12700" cap="flat" cmpd="sng">
              <a:solidFill>
                <a:srgbClr val="D4E2C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4" name="Google Shape;324;p8"/>
          <p:cNvSpPr txBox="1"/>
          <p:nvPr/>
        </p:nvSpPr>
        <p:spPr>
          <a:xfrm>
            <a:off x="7229570" y="2982849"/>
            <a:ext cx="1271700" cy="17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9525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Publicação no DOU</a:t>
            </a:r>
            <a:endParaRPr sz="11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5" name="Google Shape;325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282637" y="4014462"/>
            <a:ext cx="1208912" cy="881653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8"/>
          <p:cNvSpPr txBox="1"/>
          <p:nvPr/>
        </p:nvSpPr>
        <p:spPr>
          <a:xfrm>
            <a:off x="2555365" y="3994703"/>
            <a:ext cx="5604300" cy="881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Nota final consolidada igual ou superior a 80 pontos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206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449580" marR="440531" lvl="0" indent="0" algn="ctr" rtl="0">
              <a:spcBef>
                <a:spcPts val="4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Certificação de conclusão do Programa de Desenvolvimento Inicial (ENAP) e do Programa de Integração ao Serviço Público da UFRN</a:t>
            </a:r>
            <a:endParaRPr sz="11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27" name="Google Shape;327;p8"/>
          <p:cNvSpPr/>
          <p:nvPr/>
        </p:nvSpPr>
        <p:spPr>
          <a:xfrm>
            <a:off x="5057850" y="4195545"/>
            <a:ext cx="295750" cy="296228"/>
          </a:xfrm>
          <a:custGeom>
            <a:avLst/>
            <a:gdLst/>
            <a:ahLst/>
            <a:cxnLst/>
            <a:rect l="l" t="t" r="r" b="b"/>
            <a:pathLst>
              <a:path w="394334" h="394970" extrusionOk="0">
                <a:moveTo>
                  <a:pt x="394208" y="134620"/>
                </a:moveTo>
                <a:lnTo>
                  <a:pt x="260223" y="134620"/>
                </a:lnTo>
                <a:lnTo>
                  <a:pt x="260223" y="0"/>
                </a:lnTo>
                <a:lnTo>
                  <a:pt x="133985" y="0"/>
                </a:lnTo>
                <a:lnTo>
                  <a:pt x="133985" y="134620"/>
                </a:lnTo>
                <a:lnTo>
                  <a:pt x="0" y="134620"/>
                </a:lnTo>
                <a:lnTo>
                  <a:pt x="0" y="260350"/>
                </a:lnTo>
                <a:lnTo>
                  <a:pt x="133985" y="260350"/>
                </a:lnTo>
                <a:lnTo>
                  <a:pt x="133985" y="394970"/>
                </a:lnTo>
                <a:lnTo>
                  <a:pt x="260223" y="394970"/>
                </a:lnTo>
                <a:lnTo>
                  <a:pt x="260223" y="260350"/>
                </a:lnTo>
                <a:lnTo>
                  <a:pt x="394208" y="260350"/>
                </a:lnTo>
                <a:lnTo>
                  <a:pt x="394208" y="134620"/>
                </a:lnTo>
                <a:close/>
              </a:path>
            </a:pathLst>
          </a:custGeom>
          <a:solidFill>
            <a:srgbClr val="6FAC46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5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oogle Shape;286;p8">
            <a:extLst>
              <a:ext uri="{FF2B5EF4-FFF2-40B4-BE49-F238E27FC236}">
                <a16:creationId xmlns:a16="http://schemas.microsoft.com/office/drawing/2014/main" id="{8359214B-7987-8C2E-0D50-4C6B49D11B5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1988" y="3083268"/>
            <a:ext cx="86010" cy="860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oogle Shape;260;p8">
            <a:extLst>
              <a:ext uri="{FF2B5EF4-FFF2-40B4-BE49-F238E27FC236}">
                <a16:creationId xmlns:a16="http://schemas.microsoft.com/office/drawing/2014/main" id="{EA0BC76B-8523-C66B-36F1-4BF2F180BABC}"/>
              </a:ext>
            </a:extLst>
          </p:cNvPr>
          <p:cNvGrpSpPr/>
          <p:nvPr/>
        </p:nvGrpSpPr>
        <p:grpSpPr>
          <a:xfrm>
            <a:off x="2422526" y="1384477"/>
            <a:ext cx="1966913" cy="947858"/>
            <a:chOff x="207251" y="2040508"/>
            <a:chExt cx="2622550" cy="655955"/>
          </a:xfrm>
        </p:grpSpPr>
        <p:sp>
          <p:nvSpPr>
            <p:cNvPr id="5" name="Google Shape;261;p8">
              <a:extLst>
                <a:ext uri="{FF2B5EF4-FFF2-40B4-BE49-F238E27FC236}">
                  <a16:creationId xmlns:a16="http://schemas.microsoft.com/office/drawing/2014/main" id="{D4C762E4-7CB0-EBAC-91B2-F8119F34BC55}"/>
                </a:ext>
              </a:extLst>
            </p:cNvPr>
            <p:cNvSpPr/>
            <p:nvPr/>
          </p:nvSpPr>
          <p:spPr>
            <a:xfrm>
              <a:off x="207251" y="204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5" extrusionOk="0">
                  <a:moveTo>
                    <a:pt x="2556776" y="0"/>
                  </a:moveTo>
                  <a:lnTo>
                    <a:pt x="65557" y="0"/>
                  </a:lnTo>
                  <a:lnTo>
                    <a:pt x="40038" y="5149"/>
                  </a:lnTo>
                  <a:lnTo>
                    <a:pt x="19200" y="19192"/>
                  </a:lnTo>
                  <a:lnTo>
                    <a:pt x="5151" y="40022"/>
                  </a:lnTo>
                  <a:lnTo>
                    <a:pt x="0" y="65531"/>
                  </a:lnTo>
                  <a:lnTo>
                    <a:pt x="0" y="589914"/>
                  </a:lnTo>
                  <a:lnTo>
                    <a:pt x="5151" y="615497"/>
                  </a:lnTo>
                  <a:lnTo>
                    <a:pt x="19200" y="636365"/>
                  </a:lnTo>
                  <a:lnTo>
                    <a:pt x="40038" y="650422"/>
                  </a:lnTo>
                  <a:lnTo>
                    <a:pt x="65557" y="655574"/>
                  </a:lnTo>
                  <a:lnTo>
                    <a:pt x="2556776" y="655574"/>
                  </a:lnTo>
                  <a:lnTo>
                    <a:pt x="2582285" y="650422"/>
                  </a:lnTo>
                  <a:lnTo>
                    <a:pt x="2603115" y="636365"/>
                  </a:lnTo>
                  <a:lnTo>
                    <a:pt x="2617159" y="615497"/>
                  </a:lnTo>
                  <a:lnTo>
                    <a:pt x="2622308" y="589914"/>
                  </a:lnTo>
                  <a:lnTo>
                    <a:pt x="2622308" y="65531"/>
                  </a:lnTo>
                  <a:lnTo>
                    <a:pt x="2617159" y="40022"/>
                  </a:lnTo>
                  <a:lnTo>
                    <a:pt x="2603115" y="19192"/>
                  </a:lnTo>
                  <a:lnTo>
                    <a:pt x="2582285" y="5149"/>
                  </a:lnTo>
                  <a:lnTo>
                    <a:pt x="2556776" y="0"/>
                  </a:lnTo>
                  <a:close/>
                </a:path>
              </a:pathLst>
            </a:custGeom>
            <a:solidFill>
              <a:srgbClr val="D2DEEE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" name="Google Shape;262;p8">
              <a:extLst>
                <a:ext uri="{FF2B5EF4-FFF2-40B4-BE49-F238E27FC236}">
                  <a16:creationId xmlns:a16="http://schemas.microsoft.com/office/drawing/2014/main" id="{197817FA-8664-AF4F-0526-A5CE8A576308}"/>
                </a:ext>
              </a:extLst>
            </p:cNvPr>
            <p:cNvSpPr/>
            <p:nvPr/>
          </p:nvSpPr>
          <p:spPr>
            <a:xfrm>
              <a:off x="207251" y="204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5" extrusionOk="0">
                  <a:moveTo>
                    <a:pt x="0" y="65531"/>
                  </a:moveTo>
                  <a:lnTo>
                    <a:pt x="5151" y="40022"/>
                  </a:lnTo>
                  <a:lnTo>
                    <a:pt x="19200" y="19192"/>
                  </a:lnTo>
                  <a:lnTo>
                    <a:pt x="40038" y="5149"/>
                  </a:lnTo>
                  <a:lnTo>
                    <a:pt x="65557" y="0"/>
                  </a:lnTo>
                  <a:lnTo>
                    <a:pt x="2556776" y="0"/>
                  </a:lnTo>
                  <a:lnTo>
                    <a:pt x="2582285" y="5149"/>
                  </a:lnTo>
                  <a:lnTo>
                    <a:pt x="2603115" y="19192"/>
                  </a:lnTo>
                  <a:lnTo>
                    <a:pt x="2617159" y="40022"/>
                  </a:lnTo>
                  <a:lnTo>
                    <a:pt x="2622308" y="65531"/>
                  </a:lnTo>
                  <a:lnTo>
                    <a:pt x="2622308" y="589914"/>
                  </a:lnTo>
                  <a:lnTo>
                    <a:pt x="2617159" y="615497"/>
                  </a:lnTo>
                  <a:lnTo>
                    <a:pt x="2603115" y="636365"/>
                  </a:lnTo>
                  <a:lnTo>
                    <a:pt x="2582285" y="650422"/>
                  </a:lnTo>
                  <a:lnTo>
                    <a:pt x="2556776" y="655574"/>
                  </a:lnTo>
                  <a:lnTo>
                    <a:pt x="65557" y="655574"/>
                  </a:lnTo>
                  <a:lnTo>
                    <a:pt x="40038" y="650422"/>
                  </a:lnTo>
                  <a:lnTo>
                    <a:pt x="19200" y="636365"/>
                  </a:lnTo>
                  <a:lnTo>
                    <a:pt x="5151" y="615497"/>
                  </a:lnTo>
                  <a:lnTo>
                    <a:pt x="0" y="589914"/>
                  </a:lnTo>
                  <a:lnTo>
                    <a:pt x="0" y="65531"/>
                  </a:lnTo>
                  <a:close/>
                </a:path>
              </a:pathLst>
            </a:custGeom>
            <a:noFill/>
            <a:ln w="12700" cap="flat" cmpd="sng">
              <a:solidFill>
                <a:srgbClr val="D2D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" name="Google Shape;263;p8">
            <a:extLst>
              <a:ext uri="{FF2B5EF4-FFF2-40B4-BE49-F238E27FC236}">
                <a16:creationId xmlns:a16="http://schemas.microsoft.com/office/drawing/2014/main" id="{0651ECBA-AACF-9E81-C75A-567B188ED9F0}"/>
              </a:ext>
            </a:extLst>
          </p:cNvPr>
          <p:cNvSpPr txBox="1"/>
          <p:nvPr/>
        </p:nvSpPr>
        <p:spPr>
          <a:xfrm>
            <a:off x="2408078" y="1457145"/>
            <a:ext cx="1909800" cy="82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125" rIns="0" bIns="0" anchor="t" anchorCtr="0">
            <a:spAutoFit/>
          </a:bodyPr>
          <a:lstStyle/>
          <a:p>
            <a:pPr marL="321469" marR="3810" lvl="0" indent="-312419" algn="ctr">
              <a:lnSpc>
                <a:spcPct val="101916"/>
              </a:lnSpc>
            </a:pP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Avaliação Comissão de Avaliação de desempenho de docentes</a:t>
            </a:r>
          </a:p>
          <a:p>
            <a:pPr marL="321469" marR="3810" lvl="0" indent="-312419" algn="ctr">
              <a:lnSpc>
                <a:spcPct val="101916"/>
              </a:lnSpc>
            </a:pP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pt-BR" sz="1000" dirty="0"/>
              <a:t>72,5%</a:t>
            </a: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do próprio servidor - </a:t>
            </a:r>
            <a:r>
              <a:rPr lang="pt-BR" sz="1000" dirty="0"/>
              <a:t>27,5%</a:t>
            </a:r>
            <a:endParaRPr sz="1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8" name="Google Shape;265;p8">
            <a:extLst>
              <a:ext uri="{FF2B5EF4-FFF2-40B4-BE49-F238E27FC236}">
                <a16:creationId xmlns:a16="http://schemas.microsoft.com/office/drawing/2014/main" id="{B30407B7-09E4-3165-E516-70DF95D4D40C}"/>
              </a:ext>
            </a:extLst>
          </p:cNvPr>
          <p:cNvGrpSpPr/>
          <p:nvPr/>
        </p:nvGrpSpPr>
        <p:grpSpPr>
          <a:xfrm>
            <a:off x="2383484" y="2501287"/>
            <a:ext cx="1966913" cy="491966"/>
            <a:chOff x="207251" y="2925445"/>
            <a:chExt cx="2622550" cy="655955"/>
          </a:xfrm>
        </p:grpSpPr>
        <p:sp>
          <p:nvSpPr>
            <p:cNvPr id="9" name="Google Shape;266;p8">
              <a:extLst>
                <a:ext uri="{FF2B5EF4-FFF2-40B4-BE49-F238E27FC236}">
                  <a16:creationId xmlns:a16="http://schemas.microsoft.com/office/drawing/2014/main" id="{95A9543B-4B7C-C8B8-3505-35BC9E4AB1B2}"/>
                </a:ext>
              </a:extLst>
            </p:cNvPr>
            <p:cNvSpPr/>
            <p:nvPr/>
          </p:nvSpPr>
          <p:spPr>
            <a:xfrm>
              <a:off x="207251" y="2925445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2556776" y="0"/>
                  </a:moveTo>
                  <a:lnTo>
                    <a:pt x="65557" y="0"/>
                  </a:lnTo>
                  <a:lnTo>
                    <a:pt x="40038" y="5151"/>
                  </a:lnTo>
                  <a:lnTo>
                    <a:pt x="19200" y="19208"/>
                  </a:lnTo>
                  <a:lnTo>
                    <a:pt x="5151" y="40076"/>
                  </a:lnTo>
                  <a:lnTo>
                    <a:pt x="0" y="65658"/>
                  </a:lnTo>
                  <a:lnTo>
                    <a:pt x="0" y="590041"/>
                  </a:lnTo>
                  <a:lnTo>
                    <a:pt x="5151" y="615551"/>
                  </a:lnTo>
                  <a:lnTo>
                    <a:pt x="19200" y="636381"/>
                  </a:lnTo>
                  <a:lnTo>
                    <a:pt x="40038" y="650424"/>
                  </a:lnTo>
                  <a:lnTo>
                    <a:pt x="65557" y="655574"/>
                  </a:lnTo>
                  <a:lnTo>
                    <a:pt x="2556776" y="655574"/>
                  </a:lnTo>
                  <a:lnTo>
                    <a:pt x="2582285" y="650424"/>
                  </a:lnTo>
                  <a:lnTo>
                    <a:pt x="2603115" y="636381"/>
                  </a:lnTo>
                  <a:lnTo>
                    <a:pt x="2617159" y="615551"/>
                  </a:lnTo>
                  <a:lnTo>
                    <a:pt x="2622308" y="590041"/>
                  </a:lnTo>
                  <a:lnTo>
                    <a:pt x="2622308" y="65658"/>
                  </a:lnTo>
                  <a:lnTo>
                    <a:pt x="2617159" y="40076"/>
                  </a:lnTo>
                  <a:lnTo>
                    <a:pt x="2603115" y="19208"/>
                  </a:lnTo>
                  <a:lnTo>
                    <a:pt x="2582285" y="5151"/>
                  </a:lnTo>
                  <a:lnTo>
                    <a:pt x="2556776" y="0"/>
                  </a:lnTo>
                  <a:close/>
                </a:path>
              </a:pathLst>
            </a:custGeom>
            <a:solidFill>
              <a:srgbClr val="D1E1ED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" name="Google Shape;267;p8">
              <a:extLst>
                <a:ext uri="{FF2B5EF4-FFF2-40B4-BE49-F238E27FC236}">
                  <a16:creationId xmlns:a16="http://schemas.microsoft.com/office/drawing/2014/main" id="{941239EB-DDAF-E826-A994-3C569A4896C5}"/>
                </a:ext>
              </a:extLst>
            </p:cNvPr>
            <p:cNvSpPr/>
            <p:nvPr/>
          </p:nvSpPr>
          <p:spPr>
            <a:xfrm>
              <a:off x="207251" y="2925445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0" y="65658"/>
                  </a:moveTo>
                  <a:lnTo>
                    <a:pt x="5151" y="40076"/>
                  </a:lnTo>
                  <a:lnTo>
                    <a:pt x="19200" y="19208"/>
                  </a:lnTo>
                  <a:lnTo>
                    <a:pt x="40038" y="5151"/>
                  </a:lnTo>
                  <a:lnTo>
                    <a:pt x="65557" y="0"/>
                  </a:lnTo>
                  <a:lnTo>
                    <a:pt x="2556776" y="0"/>
                  </a:lnTo>
                  <a:lnTo>
                    <a:pt x="2582285" y="5151"/>
                  </a:lnTo>
                  <a:lnTo>
                    <a:pt x="2603115" y="19208"/>
                  </a:lnTo>
                  <a:lnTo>
                    <a:pt x="2617159" y="40076"/>
                  </a:lnTo>
                  <a:lnTo>
                    <a:pt x="2622308" y="65658"/>
                  </a:lnTo>
                  <a:lnTo>
                    <a:pt x="2622308" y="590041"/>
                  </a:lnTo>
                  <a:lnTo>
                    <a:pt x="2617159" y="615551"/>
                  </a:lnTo>
                  <a:lnTo>
                    <a:pt x="2603115" y="636381"/>
                  </a:lnTo>
                  <a:lnTo>
                    <a:pt x="2582285" y="650424"/>
                  </a:lnTo>
                  <a:lnTo>
                    <a:pt x="2556776" y="655574"/>
                  </a:lnTo>
                  <a:lnTo>
                    <a:pt x="65557" y="655574"/>
                  </a:lnTo>
                  <a:lnTo>
                    <a:pt x="40038" y="650424"/>
                  </a:lnTo>
                  <a:lnTo>
                    <a:pt x="19200" y="636381"/>
                  </a:lnTo>
                  <a:lnTo>
                    <a:pt x="5151" y="615551"/>
                  </a:lnTo>
                  <a:lnTo>
                    <a:pt x="0" y="590041"/>
                  </a:lnTo>
                  <a:lnTo>
                    <a:pt x="0" y="65658"/>
                  </a:lnTo>
                  <a:close/>
                </a:path>
              </a:pathLst>
            </a:custGeom>
            <a:noFill/>
            <a:ln w="12700" cap="flat" cmpd="sng">
              <a:solidFill>
                <a:srgbClr val="D1E1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1" name="Google Shape;268;p8">
            <a:extLst>
              <a:ext uri="{FF2B5EF4-FFF2-40B4-BE49-F238E27FC236}">
                <a16:creationId xmlns:a16="http://schemas.microsoft.com/office/drawing/2014/main" id="{3BAD97C8-0577-3835-13F5-4F49E1974CCB}"/>
              </a:ext>
            </a:extLst>
          </p:cNvPr>
          <p:cNvSpPr txBox="1"/>
          <p:nvPr/>
        </p:nvSpPr>
        <p:spPr>
          <a:xfrm>
            <a:off x="2514557" y="2547622"/>
            <a:ext cx="17046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9525" lvl="0" algn="just"/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Pedido de reconsideração - Comissão (em até 5 dias)</a:t>
            </a:r>
            <a:endParaRPr sz="1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12" name="Google Shape;270;p8">
            <a:extLst>
              <a:ext uri="{FF2B5EF4-FFF2-40B4-BE49-F238E27FC236}">
                <a16:creationId xmlns:a16="http://schemas.microsoft.com/office/drawing/2014/main" id="{7F4B3616-EEB3-64A2-6322-C85C3325DADE}"/>
              </a:ext>
            </a:extLst>
          </p:cNvPr>
          <p:cNvGrpSpPr/>
          <p:nvPr/>
        </p:nvGrpSpPr>
        <p:grpSpPr>
          <a:xfrm>
            <a:off x="2383484" y="3187493"/>
            <a:ext cx="1966913" cy="491966"/>
            <a:chOff x="207251" y="3810508"/>
            <a:chExt cx="2622550" cy="655955"/>
          </a:xfrm>
        </p:grpSpPr>
        <p:sp>
          <p:nvSpPr>
            <p:cNvPr id="13" name="Google Shape;271;p8">
              <a:extLst>
                <a:ext uri="{FF2B5EF4-FFF2-40B4-BE49-F238E27FC236}">
                  <a16:creationId xmlns:a16="http://schemas.microsoft.com/office/drawing/2014/main" id="{43B03877-EEBB-0F36-6463-05A7359B3251}"/>
                </a:ext>
              </a:extLst>
            </p:cNvPr>
            <p:cNvSpPr/>
            <p:nvPr/>
          </p:nvSpPr>
          <p:spPr>
            <a:xfrm>
              <a:off x="207251" y="381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2556776" y="0"/>
                  </a:moveTo>
                  <a:lnTo>
                    <a:pt x="65557" y="0"/>
                  </a:lnTo>
                  <a:lnTo>
                    <a:pt x="40038" y="5149"/>
                  </a:lnTo>
                  <a:lnTo>
                    <a:pt x="19200" y="19192"/>
                  </a:lnTo>
                  <a:lnTo>
                    <a:pt x="5151" y="40022"/>
                  </a:lnTo>
                  <a:lnTo>
                    <a:pt x="0" y="65532"/>
                  </a:lnTo>
                  <a:lnTo>
                    <a:pt x="0" y="590042"/>
                  </a:lnTo>
                  <a:lnTo>
                    <a:pt x="5151" y="615551"/>
                  </a:lnTo>
                  <a:lnTo>
                    <a:pt x="19200" y="636381"/>
                  </a:lnTo>
                  <a:lnTo>
                    <a:pt x="40038" y="650424"/>
                  </a:lnTo>
                  <a:lnTo>
                    <a:pt x="65557" y="655574"/>
                  </a:lnTo>
                  <a:lnTo>
                    <a:pt x="2556776" y="655574"/>
                  </a:lnTo>
                  <a:lnTo>
                    <a:pt x="2582285" y="650424"/>
                  </a:lnTo>
                  <a:lnTo>
                    <a:pt x="2603115" y="636381"/>
                  </a:lnTo>
                  <a:lnTo>
                    <a:pt x="2617159" y="615551"/>
                  </a:lnTo>
                  <a:lnTo>
                    <a:pt x="2622308" y="590042"/>
                  </a:lnTo>
                  <a:lnTo>
                    <a:pt x="2622308" y="65532"/>
                  </a:lnTo>
                  <a:lnTo>
                    <a:pt x="2617159" y="40022"/>
                  </a:lnTo>
                  <a:lnTo>
                    <a:pt x="2603115" y="19192"/>
                  </a:lnTo>
                  <a:lnTo>
                    <a:pt x="2582285" y="5149"/>
                  </a:lnTo>
                  <a:lnTo>
                    <a:pt x="2556776" y="0"/>
                  </a:lnTo>
                  <a:close/>
                </a:path>
              </a:pathLst>
            </a:custGeom>
            <a:solidFill>
              <a:srgbClr val="D1E7EC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" name="Google Shape;272;p8">
              <a:extLst>
                <a:ext uri="{FF2B5EF4-FFF2-40B4-BE49-F238E27FC236}">
                  <a16:creationId xmlns:a16="http://schemas.microsoft.com/office/drawing/2014/main" id="{182D32E1-1356-32D1-982A-44FA6D287256}"/>
                </a:ext>
              </a:extLst>
            </p:cNvPr>
            <p:cNvSpPr/>
            <p:nvPr/>
          </p:nvSpPr>
          <p:spPr>
            <a:xfrm>
              <a:off x="207251" y="381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0" y="65532"/>
                  </a:moveTo>
                  <a:lnTo>
                    <a:pt x="5151" y="40022"/>
                  </a:lnTo>
                  <a:lnTo>
                    <a:pt x="19200" y="19192"/>
                  </a:lnTo>
                  <a:lnTo>
                    <a:pt x="40038" y="5149"/>
                  </a:lnTo>
                  <a:lnTo>
                    <a:pt x="65557" y="0"/>
                  </a:lnTo>
                  <a:lnTo>
                    <a:pt x="2556776" y="0"/>
                  </a:lnTo>
                  <a:lnTo>
                    <a:pt x="2582285" y="5149"/>
                  </a:lnTo>
                  <a:lnTo>
                    <a:pt x="2603115" y="19192"/>
                  </a:lnTo>
                  <a:lnTo>
                    <a:pt x="2617159" y="40022"/>
                  </a:lnTo>
                  <a:lnTo>
                    <a:pt x="2622308" y="65532"/>
                  </a:lnTo>
                  <a:lnTo>
                    <a:pt x="2622308" y="590042"/>
                  </a:lnTo>
                  <a:lnTo>
                    <a:pt x="2617159" y="615551"/>
                  </a:lnTo>
                  <a:lnTo>
                    <a:pt x="2603115" y="636381"/>
                  </a:lnTo>
                  <a:lnTo>
                    <a:pt x="2582285" y="650424"/>
                  </a:lnTo>
                  <a:lnTo>
                    <a:pt x="2556776" y="655574"/>
                  </a:lnTo>
                  <a:lnTo>
                    <a:pt x="65557" y="655574"/>
                  </a:lnTo>
                  <a:lnTo>
                    <a:pt x="40038" y="650424"/>
                  </a:lnTo>
                  <a:lnTo>
                    <a:pt x="19200" y="636381"/>
                  </a:lnTo>
                  <a:lnTo>
                    <a:pt x="5151" y="615551"/>
                  </a:lnTo>
                  <a:lnTo>
                    <a:pt x="0" y="590042"/>
                  </a:lnTo>
                  <a:lnTo>
                    <a:pt x="0" y="65532"/>
                  </a:lnTo>
                  <a:close/>
                </a:path>
              </a:pathLst>
            </a:custGeom>
            <a:noFill/>
            <a:ln w="12700" cap="flat" cmpd="sng">
              <a:solidFill>
                <a:srgbClr val="D1E7E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5" name="Google Shape;286;p8">
            <a:extLst>
              <a:ext uri="{FF2B5EF4-FFF2-40B4-BE49-F238E27FC236}">
                <a16:creationId xmlns:a16="http://schemas.microsoft.com/office/drawing/2014/main" id="{CA3D45BF-E9CE-0E9B-5AD5-EC6A1A76FFD6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10034" y="3065950"/>
            <a:ext cx="86010" cy="8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286;p8">
            <a:extLst>
              <a:ext uri="{FF2B5EF4-FFF2-40B4-BE49-F238E27FC236}">
                <a16:creationId xmlns:a16="http://schemas.microsoft.com/office/drawing/2014/main" id="{3C43E776-D7F6-570F-EC17-00F5BBE8EE9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319973" y="2378981"/>
            <a:ext cx="86010" cy="8601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260;p8">
            <a:extLst>
              <a:ext uri="{FF2B5EF4-FFF2-40B4-BE49-F238E27FC236}">
                <a16:creationId xmlns:a16="http://schemas.microsoft.com/office/drawing/2014/main" id="{2F0A0246-BBCE-B361-EBDD-455524EA01E9}"/>
              </a:ext>
            </a:extLst>
          </p:cNvPr>
          <p:cNvGrpSpPr/>
          <p:nvPr/>
        </p:nvGrpSpPr>
        <p:grpSpPr>
          <a:xfrm>
            <a:off x="4639531" y="1413328"/>
            <a:ext cx="1966913" cy="947858"/>
            <a:chOff x="207251" y="2040508"/>
            <a:chExt cx="2622550" cy="655955"/>
          </a:xfrm>
        </p:grpSpPr>
        <p:sp>
          <p:nvSpPr>
            <p:cNvPr id="19" name="Google Shape;261;p8">
              <a:extLst>
                <a:ext uri="{FF2B5EF4-FFF2-40B4-BE49-F238E27FC236}">
                  <a16:creationId xmlns:a16="http://schemas.microsoft.com/office/drawing/2014/main" id="{33B1ED0D-D3C7-4DCF-5D4F-081CFB8ABE35}"/>
                </a:ext>
              </a:extLst>
            </p:cNvPr>
            <p:cNvSpPr/>
            <p:nvPr/>
          </p:nvSpPr>
          <p:spPr>
            <a:xfrm>
              <a:off x="207251" y="204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5" extrusionOk="0">
                  <a:moveTo>
                    <a:pt x="2556776" y="0"/>
                  </a:moveTo>
                  <a:lnTo>
                    <a:pt x="65557" y="0"/>
                  </a:lnTo>
                  <a:lnTo>
                    <a:pt x="40038" y="5149"/>
                  </a:lnTo>
                  <a:lnTo>
                    <a:pt x="19200" y="19192"/>
                  </a:lnTo>
                  <a:lnTo>
                    <a:pt x="5151" y="40022"/>
                  </a:lnTo>
                  <a:lnTo>
                    <a:pt x="0" y="65531"/>
                  </a:lnTo>
                  <a:lnTo>
                    <a:pt x="0" y="589914"/>
                  </a:lnTo>
                  <a:lnTo>
                    <a:pt x="5151" y="615497"/>
                  </a:lnTo>
                  <a:lnTo>
                    <a:pt x="19200" y="636365"/>
                  </a:lnTo>
                  <a:lnTo>
                    <a:pt x="40038" y="650422"/>
                  </a:lnTo>
                  <a:lnTo>
                    <a:pt x="65557" y="655574"/>
                  </a:lnTo>
                  <a:lnTo>
                    <a:pt x="2556776" y="655574"/>
                  </a:lnTo>
                  <a:lnTo>
                    <a:pt x="2582285" y="650422"/>
                  </a:lnTo>
                  <a:lnTo>
                    <a:pt x="2603115" y="636365"/>
                  </a:lnTo>
                  <a:lnTo>
                    <a:pt x="2617159" y="615497"/>
                  </a:lnTo>
                  <a:lnTo>
                    <a:pt x="2622308" y="589914"/>
                  </a:lnTo>
                  <a:lnTo>
                    <a:pt x="2622308" y="65531"/>
                  </a:lnTo>
                  <a:lnTo>
                    <a:pt x="2617159" y="40022"/>
                  </a:lnTo>
                  <a:lnTo>
                    <a:pt x="2603115" y="19192"/>
                  </a:lnTo>
                  <a:lnTo>
                    <a:pt x="2582285" y="5149"/>
                  </a:lnTo>
                  <a:lnTo>
                    <a:pt x="2556776" y="0"/>
                  </a:lnTo>
                  <a:close/>
                </a:path>
              </a:pathLst>
            </a:custGeom>
            <a:solidFill>
              <a:srgbClr val="D2DEEE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" name="Google Shape;262;p8">
              <a:extLst>
                <a:ext uri="{FF2B5EF4-FFF2-40B4-BE49-F238E27FC236}">
                  <a16:creationId xmlns:a16="http://schemas.microsoft.com/office/drawing/2014/main" id="{A869B83D-F394-948B-4438-B196BEC986BD}"/>
                </a:ext>
              </a:extLst>
            </p:cNvPr>
            <p:cNvSpPr/>
            <p:nvPr/>
          </p:nvSpPr>
          <p:spPr>
            <a:xfrm>
              <a:off x="207251" y="204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5" extrusionOk="0">
                  <a:moveTo>
                    <a:pt x="0" y="65531"/>
                  </a:moveTo>
                  <a:lnTo>
                    <a:pt x="5151" y="40022"/>
                  </a:lnTo>
                  <a:lnTo>
                    <a:pt x="19200" y="19192"/>
                  </a:lnTo>
                  <a:lnTo>
                    <a:pt x="40038" y="5149"/>
                  </a:lnTo>
                  <a:lnTo>
                    <a:pt x="65557" y="0"/>
                  </a:lnTo>
                  <a:lnTo>
                    <a:pt x="2556776" y="0"/>
                  </a:lnTo>
                  <a:lnTo>
                    <a:pt x="2582285" y="5149"/>
                  </a:lnTo>
                  <a:lnTo>
                    <a:pt x="2603115" y="19192"/>
                  </a:lnTo>
                  <a:lnTo>
                    <a:pt x="2617159" y="40022"/>
                  </a:lnTo>
                  <a:lnTo>
                    <a:pt x="2622308" y="65531"/>
                  </a:lnTo>
                  <a:lnTo>
                    <a:pt x="2622308" y="589914"/>
                  </a:lnTo>
                  <a:lnTo>
                    <a:pt x="2617159" y="615497"/>
                  </a:lnTo>
                  <a:lnTo>
                    <a:pt x="2603115" y="636365"/>
                  </a:lnTo>
                  <a:lnTo>
                    <a:pt x="2582285" y="650422"/>
                  </a:lnTo>
                  <a:lnTo>
                    <a:pt x="2556776" y="655574"/>
                  </a:lnTo>
                  <a:lnTo>
                    <a:pt x="65557" y="655574"/>
                  </a:lnTo>
                  <a:lnTo>
                    <a:pt x="40038" y="650422"/>
                  </a:lnTo>
                  <a:lnTo>
                    <a:pt x="19200" y="636365"/>
                  </a:lnTo>
                  <a:lnTo>
                    <a:pt x="5151" y="615497"/>
                  </a:lnTo>
                  <a:lnTo>
                    <a:pt x="0" y="589914"/>
                  </a:lnTo>
                  <a:lnTo>
                    <a:pt x="0" y="65531"/>
                  </a:lnTo>
                  <a:close/>
                </a:path>
              </a:pathLst>
            </a:custGeom>
            <a:noFill/>
            <a:ln w="12700" cap="flat" cmpd="sng">
              <a:solidFill>
                <a:srgbClr val="D2DEEE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63;p8">
            <a:extLst>
              <a:ext uri="{FF2B5EF4-FFF2-40B4-BE49-F238E27FC236}">
                <a16:creationId xmlns:a16="http://schemas.microsoft.com/office/drawing/2014/main" id="{70DEC9A8-A2F6-9954-8F74-35332ED8D40C}"/>
              </a:ext>
            </a:extLst>
          </p:cNvPr>
          <p:cNvSpPr txBox="1"/>
          <p:nvPr/>
        </p:nvSpPr>
        <p:spPr>
          <a:xfrm>
            <a:off x="4664124" y="1465233"/>
            <a:ext cx="1909800" cy="822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7125" rIns="0" bIns="0" anchor="t" anchorCtr="0">
            <a:spAutoFit/>
          </a:bodyPr>
          <a:lstStyle/>
          <a:p>
            <a:pPr marL="321469" marR="3810" lvl="0" indent="-312419" algn="ctr">
              <a:lnSpc>
                <a:spcPct val="101916"/>
              </a:lnSpc>
            </a:pP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Avaliação Comissão de Avaliação de desempenho de docentes</a:t>
            </a:r>
          </a:p>
          <a:p>
            <a:pPr marL="321469" marR="3810" lvl="0" indent="-312419" algn="ctr">
              <a:lnSpc>
                <a:spcPct val="101916"/>
              </a:lnSpc>
            </a:pP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</a:t>
            </a:r>
            <a:r>
              <a:rPr lang="pt-BR" sz="1000" dirty="0"/>
              <a:t>72,5%</a:t>
            </a: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do próprio servidor - </a:t>
            </a:r>
            <a:r>
              <a:rPr lang="pt-BR" sz="1000" dirty="0"/>
              <a:t>27,5%</a:t>
            </a:r>
            <a:endParaRPr sz="1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2" name="Google Shape;265;p8">
            <a:extLst>
              <a:ext uri="{FF2B5EF4-FFF2-40B4-BE49-F238E27FC236}">
                <a16:creationId xmlns:a16="http://schemas.microsoft.com/office/drawing/2014/main" id="{B7F4516C-28C6-FB5D-4E43-8E8C1EB7C475}"/>
              </a:ext>
            </a:extLst>
          </p:cNvPr>
          <p:cNvGrpSpPr/>
          <p:nvPr/>
        </p:nvGrpSpPr>
        <p:grpSpPr>
          <a:xfrm>
            <a:off x="4639530" y="2509375"/>
            <a:ext cx="1966913" cy="491966"/>
            <a:chOff x="207251" y="2925445"/>
            <a:chExt cx="2622550" cy="655955"/>
          </a:xfrm>
        </p:grpSpPr>
        <p:sp>
          <p:nvSpPr>
            <p:cNvPr id="23" name="Google Shape;266;p8">
              <a:extLst>
                <a:ext uri="{FF2B5EF4-FFF2-40B4-BE49-F238E27FC236}">
                  <a16:creationId xmlns:a16="http://schemas.microsoft.com/office/drawing/2014/main" id="{D5BB47DD-47B7-9EB1-4DE4-40CE02AA669A}"/>
                </a:ext>
              </a:extLst>
            </p:cNvPr>
            <p:cNvSpPr/>
            <p:nvPr/>
          </p:nvSpPr>
          <p:spPr>
            <a:xfrm>
              <a:off x="207251" y="2925445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2556776" y="0"/>
                  </a:moveTo>
                  <a:lnTo>
                    <a:pt x="65557" y="0"/>
                  </a:lnTo>
                  <a:lnTo>
                    <a:pt x="40038" y="5151"/>
                  </a:lnTo>
                  <a:lnTo>
                    <a:pt x="19200" y="19208"/>
                  </a:lnTo>
                  <a:lnTo>
                    <a:pt x="5151" y="40076"/>
                  </a:lnTo>
                  <a:lnTo>
                    <a:pt x="0" y="65658"/>
                  </a:lnTo>
                  <a:lnTo>
                    <a:pt x="0" y="590041"/>
                  </a:lnTo>
                  <a:lnTo>
                    <a:pt x="5151" y="615551"/>
                  </a:lnTo>
                  <a:lnTo>
                    <a:pt x="19200" y="636381"/>
                  </a:lnTo>
                  <a:lnTo>
                    <a:pt x="40038" y="650424"/>
                  </a:lnTo>
                  <a:lnTo>
                    <a:pt x="65557" y="655574"/>
                  </a:lnTo>
                  <a:lnTo>
                    <a:pt x="2556776" y="655574"/>
                  </a:lnTo>
                  <a:lnTo>
                    <a:pt x="2582285" y="650424"/>
                  </a:lnTo>
                  <a:lnTo>
                    <a:pt x="2603115" y="636381"/>
                  </a:lnTo>
                  <a:lnTo>
                    <a:pt x="2617159" y="615551"/>
                  </a:lnTo>
                  <a:lnTo>
                    <a:pt x="2622308" y="590041"/>
                  </a:lnTo>
                  <a:lnTo>
                    <a:pt x="2622308" y="65658"/>
                  </a:lnTo>
                  <a:lnTo>
                    <a:pt x="2617159" y="40076"/>
                  </a:lnTo>
                  <a:lnTo>
                    <a:pt x="2603115" y="19208"/>
                  </a:lnTo>
                  <a:lnTo>
                    <a:pt x="2582285" y="5151"/>
                  </a:lnTo>
                  <a:lnTo>
                    <a:pt x="2556776" y="0"/>
                  </a:lnTo>
                  <a:close/>
                </a:path>
              </a:pathLst>
            </a:custGeom>
            <a:solidFill>
              <a:srgbClr val="D1E1ED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" name="Google Shape;267;p8">
              <a:extLst>
                <a:ext uri="{FF2B5EF4-FFF2-40B4-BE49-F238E27FC236}">
                  <a16:creationId xmlns:a16="http://schemas.microsoft.com/office/drawing/2014/main" id="{C6F60E6A-2EF7-581A-591F-872165124110}"/>
                </a:ext>
              </a:extLst>
            </p:cNvPr>
            <p:cNvSpPr/>
            <p:nvPr/>
          </p:nvSpPr>
          <p:spPr>
            <a:xfrm>
              <a:off x="207251" y="2925445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0" y="65658"/>
                  </a:moveTo>
                  <a:lnTo>
                    <a:pt x="5151" y="40076"/>
                  </a:lnTo>
                  <a:lnTo>
                    <a:pt x="19200" y="19208"/>
                  </a:lnTo>
                  <a:lnTo>
                    <a:pt x="40038" y="5151"/>
                  </a:lnTo>
                  <a:lnTo>
                    <a:pt x="65557" y="0"/>
                  </a:lnTo>
                  <a:lnTo>
                    <a:pt x="2556776" y="0"/>
                  </a:lnTo>
                  <a:lnTo>
                    <a:pt x="2582285" y="5151"/>
                  </a:lnTo>
                  <a:lnTo>
                    <a:pt x="2603115" y="19208"/>
                  </a:lnTo>
                  <a:lnTo>
                    <a:pt x="2617159" y="40076"/>
                  </a:lnTo>
                  <a:lnTo>
                    <a:pt x="2622308" y="65658"/>
                  </a:lnTo>
                  <a:lnTo>
                    <a:pt x="2622308" y="590041"/>
                  </a:lnTo>
                  <a:lnTo>
                    <a:pt x="2617159" y="615551"/>
                  </a:lnTo>
                  <a:lnTo>
                    <a:pt x="2603115" y="636381"/>
                  </a:lnTo>
                  <a:lnTo>
                    <a:pt x="2582285" y="650424"/>
                  </a:lnTo>
                  <a:lnTo>
                    <a:pt x="2556776" y="655574"/>
                  </a:lnTo>
                  <a:lnTo>
                    <a:pt x="65557" y="655574"/>
                  </a:lnTo>
                  <a:lnTo>
                    <a:pt x="40038" y="650424"/>
                  </a:lnTo>
                  <a:lnTo>
                    <a:pt x="19200" y="636381"/>
                  </a:lnTo>
                  <a:lnTo>
                    <a:pt x="5151" y="615551"/>
                  </a:lnTo>
                  <a:lnTo>
                    <a:pt x="0" y="590041"/>
                  </a:lnTo>
                  <a:lnTo>
                    <a:pt x="0" y="65658"/>
                  </a:lnTo>
                  <a:close/>
                </a:path>
              </a:pathLst>
            </a:custGeom>
            <a:noFill/>
            <a:ln w="12700" cap="flat" cmpd="sng">
              <a:solidFill>
                <a:srgbClr val="D1E1E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68;p8">
            <a:extLst>
              <a:ext uri="{FF2B5EF4-FFF2-40B4-BE49-F238E27FC236}">
                <a16:creationId xmlns:a16="http://schemas.microsoft.com/office/drawing/2014/main" id="{A157B847-3A5B-7236-B8F0-3932B8E088A0}"/>
              </a:ext>
            </a:extLst>
          </p:cNvPr>
          <p:cNvSpPr txBox="1"/>
          <p:nvPr/>
        </p:nvSpPr>
        <p:spPr>
          <a:xfrm>
            <a:off x="4770603" y="2555710"/>
            <a:ext cx="1704600" cy="31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9525" lvl="0" algn="just"/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Pedido de reconsideração – Comissão (em até 5 dias)</a:t>
            </a:r>
            <a:endParaRPr sz="10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pSp>
        <p:nvGrpSpPr>
          <p:cNvPr id="26" name="Google Shape;270;p8">
            <a:extLst>
              <a:ext uri="{FF2B5EF4-FFF2-40B4-BE49-F238E27FC236}">
                <a16:creationId xmlns:a16="http://schemas.microsoft.com/office/drawing/2014/main" id="{2C328C9A-0B93-40BC-A1D1-6326A4310610}"/>
              </a:ext>
            </a:extLst>
          </p:cNvPr>
          <p:cNvGrpSpPr/>
          <p:nvPr/>
        </p:nvGrpSpPr>
        <p:grpSpPr>
          <a:xfrm>
            <a:off x="4639530" y="3195581"/>
            <a:ext cx="1966913" cy="491966"/>
            <a:chOff x="207251" y="3810508"/>
            <a:chExt cx="2622550" cy="655955"/>
          </a:xfrm>
        </p:grpSpPr>
        <p:sp>
          <p:nvSpPr>
            <p:cNvPr id="27" name="Google Shape;271;p8">
              <a:extLst>
                <a:ext uri="{FF2B5EF4-FFF2-40B4-BE49-F238E27FC236}">
                  <a16:creationId xmlns:a16="http://schemas.microsoft.com/office/drawing/2014/main" id="{1E2E8A32-3F06-63BD-032D-8DDBE3F74400}"/>
                </a:ext>
              </a:extLst>
            </p:cNvPr>
            <p:cNvSpPr/>
            <p:nvPr/>
          </p:nvSpPr>
          <p:spPr>
            <a:xfrm>
              <a:off x="207251" y="381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2556776" y="0"/>
                  </a:moveTo>
                  <a:lnTo>
                    <a:pt x="65557" y="0"/>
                  </a:lnTo>
                  <a:lnTo>
                    <a:pt x="40038" y="5149"/>
                  </a:lnTo>
                  <a:lnTo>
                    <a:pt x="19200" y="19192"/>
                  </a:lnTo>
                  <a:lnTo>
                    <a:pt x="5151" y="40022"/>
                  </a:lnTo>
                  <a:lnTo>
                    <a:pt x="0" y="65532"/>
                  </a:lnTo>
                  <a:lnTo>
                    <a:pt x="0" y="590042"/>
                  </a:lnTo>
                  <a:lnTo>
                    <a:pt x="5151" y="615551"/>
                  </a:lnTo>
                  <a:lnTo>
                    <a:pt x="19200" y="636381"/>
                  </a:lnTo>
                  <a:lnTo>
                    <a:pt x="40038" y="650424"/>
                  </a:lnTo>
                  <a:lnTo>
                    <a:pt x="65557" y="655574"/>
                  </a:lnTo>
                  <a:lnTo>
                    <a:pt x="2556776" y="655574"/>
                  </a:lnTo>
                  <a:lnTo>
                    <a:pt x="2582285" y="650424"/>
                  </a:lnTo>
                  <a:lnTo>
                    <a:pt x="2603115" y="636381"/>
                  </a:lnTo>
                  <a:lnTo>
                    <a:pt x="2617159" y="615551"/>
                  </a:lnTo>
                  <a:lnTo>
                    <a:pt x="2622308" y="590042"/>
                  </a:lnTo>
                  <a:lnTo>
                    <a:pt x="2622308" y="65532"/>
                  </a:lnTo>
                  <a:lnTo>
                    <a:pt x="2617159" y="40022"/>
                  </a:lnTo>
                  <a:lnTo>
                    <a:pt x="2603115" y="19192"/>
                  </a:lnTo>
                  <a:lnTo>
                    <a:pt x="2582285" y="5149"/>
                  </a:lnTo>
                  <a:lnTo>
                    <a:pt x="2556776" y="0"/>
                  </a:lnTo>
                  <a:close/>
                </a:path>
              </a:pathLst>
            </a:custGeom>
            <a:solidFill>
              <a:srgbClr val="D1E7EC">
                <a:alpha val="89803"/>
              </a:srgbClr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272;p8">
              <a:extLst>
                <a:ext uri="{FF2B5EF4-FFF2-40B4-BE49-F238E27FC236}">
                  <a16:creationId xmlns:a16="http://schemas.microsoft.com/office/drawing/2014/main" id="{AEE100A4-9A89-CD9C-1A16-016FDA6CA3F4}"/>
                </a:ext>
              </a:extLst>
            </p:cNvPr>
            <p:cNvSpPr/>
            <p:nvPr/>
          </p:nvSpPr>
          <p:spPr>
            <a:xfrm>
              <a:off x="207251" y="3810508"/>
              <a:ext cx="2622550" cy="655955"/>
            </a:xfrm>
            <a:custGeom>
              <a:avLst/>
              <a:gdLst/>
              <a:ahLst/>
              <a:cxnLst/>
              <a:rect l="l" t="t" r="r" b="b"/>
              <a:pathLst>
                <a:path w="2622550" h="655954" extrusionOk="0">
                  <a:moveTo>
                    <a:pt x="0" y="65532"/>
                  </a:moveTo>
                  <a:lnTo>
                    <a:pt x="5151" y="40022"/>
                  </a:lnTo>
                  <a:lnTo>
                    <a:pt x="19200" y="19192"/>
                  </a:lnTo>
                  <a:lnTo>
                    <a:pt x="40038" y="5149"/>
                  </a:lnTo>
                  <a:lnTo>
                    <a:pt x="65557" y="0"/>
                  </a:lnTo>
                  <a:lnTo>
                    <a:pt x="2556776" y="0"/>
                  </a:lnTo>
                  <a:lnTo>
                    <a:pt x="2582285" y="5149"/>
                  </a:lnTo>
                  <a:lnTo>
                    <a:pt x="2603115" y="19192"/>
                  </a:lnTo>
                  <a:lnTo>
                    <a:pt x="2617159" y="40022"/>
                  </a:lnTo>
                  <a:lnTo>
                    <a:pt x="2622308" y="65532"/>
                  </a:lnTo>
                  <a:lnTo>
                    <a:pt x="2622308" y="590042"/>
                  </a:lnTo>
                  <a:lnTo>
                    <a:pt x="2617159" y="615551"/>
                  </a:lnTo>
                  <a:lnTo>
                    <a:pt x="2603115" y="636381"/>
                  </a:lnTo>
                  <a:lnTo>
                    <a:pt x="2582285" y="650424"/>
                  </a:lnTo>
                  <a:lnTo>
                    <a:pt x="2556776" y="655574"/>
                  </a:lnTo>
                  <a:lnTo>
                    <a:pt x="65557" y="655574"/>
                  </a:lnTo>
                  <a:lnTo>
                    <a:pt x="40038" y="650424"/>
                  </a:lnTo>
                  <a:lnTo>
                    <a:pt x="19200" y="636381"/>
                  </a:lnTo>
                  <a:lnTo>
                    <a:pt x="5151" y="615551"/>
                  </a:lnTo>
                  <a:lnTo>
                    <a:pt x="0" y="590042"/>
                  </a:lnTo>
                  <a:lnTo>
                    <a:pt x="0" y="65532"/>
                  </a:lnTo>
                  <a:close/>
                </a:path>
              </a:pathLst>
            </a:custGeom>
            <a:noFill/>
            <a:ln w="12700" cap="flat" cmpd="sng">
              <a:solidFill>
                <a:srgbClr val="D1E7E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3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9" name="Google Shape;286;p8">
            <a:extLst>
              <a:ext uri="{FF2B5EF4-FFF2-40B4-BE49-F238E27FC236}">
                <a16:creationId xmlns:a16="http://schemas.microsoft.com/office/drawing/2014/main" id="{BE8FF49F-F377-88F0-4E3B-57308F5286B3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6080" y="3074038"/>
            <a:ext cx="86010" cy="86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286;p8">
            <a:extLst>
              <a:ext uri="{FF2B5EF4-FFF2-40B4-BE49-F238E27FC236}">
                <a16:creationId xmlns:a16="http://schemas.microsoft.com/office/drawing/2014/main" id="{D83439B8-47BB-024C-2BAD-5F58BE9F4945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566502" y="2390074"/>
            <a:ext cx="86010" cy="86011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289;g37f2e713407_0_32">
            <a:extLst>
              <a:ext uri="{FF2B5EF4-FFF2-40B4-BE49-F238E27FC236}">
                <a16:creationId xmlns:a16="http://schemas.microsoft.com/office/drawing/2014/main" id="{4A411573-9B3D-0AF0-CF80-DA06C85C0A97}"/>
              </a:ext>
            </a:extLst>
          </p:cNvPr>
          <p:cNvSpPr txBox="1"/>
          <p:nvPr/>
        </p:nvSpPr>
        <p:spPr>
          <a:xfrm>
            <a:off x="287618" y="3317195"/>
            <a:ext cx="1704600" cy="31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9525" lvl="0">
              <a:buSzPts val="1000"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Recurso – CEADEP (</a:t>
            </a: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 até 30 dias)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3" name="Google Shape;289;g37f2e713407_0_32">
            <a:extLst>
              <a:ext uri="{FF2B5EF4-FFF2-40B4-BE49-F238E27FC236}">
                <a16:creationId xmlns:a16="http://schemas.microsoft.com/office/drawing/2014/main" id="{7EFFBED2-C643-6974-29A6-001913A08FE3}"/>
              </a:ext>
            </a:extLst>
          </p:cNvPr>
          <p:cNvSpPr txBox="1"/>
          <p:nvPr/>
        </p:nvSpPr>
        <p:spPr>
          <a:xfrm>
            <a:off x="2499539" y="3283119"/>
            <a:ext cx="1704600" cy="31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9525" lvl="0">
              <a:buSzPts val="1000"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Recurso – CEADEP (</a:t>
            </a: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 até 30 dias)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289;g37f2e713407_0_32">
            <a:extLst>
              <a:ext uri="{FF2B5EF4-FFF2-40B4-BE49-F238E27FC236}">
                <a16:creationId xmlns:a16="http://schemas.microsoft.com/office/drawing/2014/main" id="{B0F8B4D2-163E-5D99-5127-FAD4F5C15B90}"/>
              </a:ext>
            </a:extLst>
          </p:cNvPr>
          <p:cNvSpPr txBox="1"/>
          <p:nvPr/>
        </p:nvSpPr>
        <p:spPr>
          <a:xfrm>
            <a:off x="4770603" y="3275031"/>
            <a:ext cx="1704600" cy="316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025" rIns="0" bIns="0" anchor="t" anchorCtr="0">
            <a:spAutoFit/>
          </a:bodyPr>
          <a:lstStyle/>
          <a:p>
            <a:pPr marL="9525" lvl="0">
              <a:buSzPts val="1000"/>
            </a:pP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Recurso – CEADEP (</a:t>
            </a:r>
            <a:r>
              <a:rPr lang="pt-BR" sz="10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em até 30 dias)</a:t>
            </a:r>
            <a:r>
              <a:rPr lang="pt-BR" sz="1000" b="0" i="0" u="none" strike="noStrike" cap="none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sz="1000" b="0" i="0" u="none" strike="noStrike" cap="none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lerio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47085</TotalTime>
  <Words>1834</Words>
  <Application>Microsoft Office PowerPoint</Application>
  <PresentationFormat>Apresentação na tela (16:9)</PresentationFormat>
  <Paragraphs>329</Paragraphs>
  <Slides>29</Slides>
  <Notes>14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29</vt:i4>
      </vt:variant>
    </vt:vector>
  </HeadingPairs>
  <TitlesOfParts>
    <vt:vector size="39" baseType="lpstr">
      <vt:lpstr>Arial</vt:lpstr>
      <vt:lpstr>Arvo</vt:lpstr>
      <vt:lpstr>Calibri</vt:lpstr>
      <vt:lpstr>Helvetica Neue</vt:lpstr>
      <vt:lpstr>Noto Sans Symbols</vt:lpstr>
      <vt:lpstr>Roboto Condensed</vt:lpstr>
      <vt:lpstr>Roboto Condensed Light</vt:lpstr>
      <vt:lpstr>Segoe UI Light</vt:lpstr>
      <vt:lpstr>Wingdings</vt:lpstr>
      <vt:lpstr>Salerio template</vt:lpstr>
      <vt:lpstr>ESTÁGIO PROBATÓRIO NA UFRN       </vt:lpstr>
      <vt:lpstr>Estrutura da apresentação</vt:lpstr>
      <vt:lpstr>Introdução</vt:lpstr>
      <vt:lpstr>Introdução</vt:lpstr>
      <vt:lpstr>Apresentação do PowerPoint</vt:lpstr>
      <vt:lpstr>O Estágio Probatório na UFRN </vt:lpstr>
      <vt:lpstr>Apresentação do PowerPoint</vt:lpstr>
      <vt:lpstr>Macro fluxo do modelo de avaliação (Docentes e Técnicos) Conforme Decreto n° 12.374, de 06 de fevereiro de 2025</vt:lpstr>
      <vt:lpstr>Avaliação de desempenho docente - Fluxo</vt:lpstr>
      <vt:lpstr>Comissão de Avaliação de Desempenho de Docentes </vt:lpstr>
      <vt:lpstr>Avaliação de desempenho Técnico Administrativo - Fluxo</vt:lpstr>
      <vt:lpstr>Apresentação do PowerPoint</vt:lpstr>
      <vt:lpstr>Hipóteses suspensivas e não suspensivas do estágio probatório</vt:lpstr>
      <vt:lpstr>Os formulários avaliativos</vt:lpstr>
      <vt:lpstr>Apresentação do PowerPoint</vt:lpstr>
      <vt:lpstr>Apresentação do PowerPoint</vt:lpstr>
      <vt:lpstr>Apresentação do PowerPoint</vt:lpstr>
      <vt:lpstr>Apresentação do PowerPoint</vt:lpstr>
      <vt:lpstr>PROGRAMAS DE AMBIENTAÇÃO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Canais para dúvidas e orientações</vt:lpstr>
      <vt:lpstr>Apresentação do PowerPoint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LEVANTAMENTO SOBRE CLIMA ORGANIZACIONAL EM IFES DO BRASIL</dc:title>
  <dc:creator>Weverton Ricardo Silva</dc:creator>
  <cp:lastModifiedBy>Usuário</cp:lastModifiedBy>
  <cp:revision>176</cp:revision>
  <dcterms:modified xsi:type="dcterms:W3CDTF">2026-01-15T11:55:51Z</dcterms:modified>
</cp:coreProperties>
</file>