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5" r:id="rId2"/>
    <p:sldId id="302" r:id="rId3"/>
    <p:sldId id="325" r:id="rId4"/>
    <p:sldId id="315" r:id="rId5"/>
    <p:sldId id="314" r:id="rId6"/>
    <p:sldId id="318" r:id="rId7"/>
    <p:sldId id="319" r:id="rId8"/>
    <p:sldId id="317" r:id="rId9"/>
    <p:sldId id="320" r:id="rId10"/>
    <p:sldId id="321" r:id="rId11"/>
    <p:sldId id="322" r:id="rId12"/>
    <p:sldId id="327" r:id="rId13"/>
    <p:sldId id="316" r:id="rId14"/>
    <p:sldId id="326" r:id="rId15"/>
    <p:sldId id="312" r:id="rId16"/>
    <p:sldId id="279" r:id="rId17"/>
  </p:sldIdLst>
  <p:sldSz cx="9144000" cy="5143500" type="screen16x9"/>
  <p:notesSz cx="6797675" cy="9926638"/>
  <p:embeddedFontLst>
    <p:embeddedFont>
      <p:font typeface="Archivo Black" panose="020B0604020202020204" charset="0"/>
      <p:regular r:id="rId20"/>
    </p:embeddedFont>
    <p:embeddedFont>
      <p:font typeface="Archivo" panose="020B0604020202020204" charset="0"/>
      <p:regular r:id="rId21"/>
      <p:bold r:id="rId22"/>
      <p:italic r:id="rId23"/>
      <p:boldItalic r:id="rId24"/>
    </p:embeddedFont>
    <p:embeddedFont>
      <p:font typeface="Liberation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B8C5DE"/>
    <a:srgbClr val="399DFB"/>
    <a:srgbClr val="1D5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7477-1850-4841-A578-7A3E4B93C713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AA96-EF12-46B4-98C6-4CB689B6DF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88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0027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f69864ddc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f69864ddc_1_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3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Liberation Sans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50" y="0"/>
            <a:ext cx="9144000" cy="2271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50" y="0"/>
            <a:ext cx="9144000" cy="102300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0" y="95855"/>
            <a:ext cx="3293570" cy="227107"/>
          </a:xfrm>
          <a:custGeom>
            <a:avLst/>
            <a:gdLst/>
            <a:ahLst/>
            <a:cxnLst/>
            <a:rect l="l" t="t" r="r" b="b"/>
            <a:pathLst>
              <a:path w="116535" h="12891" extrusionOk="0">
                <a:moveTo>
                  <a:pt x="116535" y="0"/>
                </a:moveTo>
                <a:lnTo>
                  <a:pt x="0" y="0"/>
                </a:lnTo>
                <a:lnTo>
                  <a:pt x="0" y="12891"/>
                </a:lnTo>
                <a:lnTo>
                  <a:pt x="109058" y="12891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-50" y="266388"/>
            <a:ext cx="1552675" cy="100625"/>
          </a:xfrm>
          <a:custGeom>
            <a:avLst/>
            <a:gdLst/>
            <a:ahLst/>
            <a:cxnLst/>
            <a:rect l="l" t="t" r="r" b="b"/>
            <a:pathLst>
              <a:path w="62107" h="4025" extrusionOk="0">
                <a:moveTo>
                  <a:pt x="62107" y="0"/>
                </a:moveTo>
                <a:lnTo>
                  <a:pt x="0" y="257"/>
                </a:lnTo>
                <a:lnTo>
                  <a:pt x="0" y="4025"/>
                </a:lnTo>
                <a:lnTo>
                  <a:pt x="58219" y="4025"/>
                </a:lnTo>
                <a:close/>
              </a:path>
            </a:pathLst>
          </a:custGeom>
          <a:solidFill>
            <a:srgbClr val="0095DB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Liberation Sans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-50" y="0"/>
            <a:ext cx="9144000" cy="2271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50" y="0"/>
            <a:ext cx="9144000" cy="102300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50" y="95855"/>
            <a:ext cx="3293570" cy="227107"/>
          </a:xfrm>
          <a:custGeom>
            <a:avLst/>
            <a:gdLst/>
            <a:ahLst/>
            <a:cxnLst/>
            <a:rect l="l" t="t" r="r" b="b"/>
            <a:pathLst>
              <a:path w="116535" h="12891" extrusionOk="0">
                <a:moveTo>
                  <a:pt x="116535" y="0"/>
                </a:moveTo>
                <a:lnTo>
                  <a:pt x="0" y="0"/>
                </a:lnTo>
                <a:lnTo>
                  <a:pt x="0" y="12891"/>
                </a:lnTo>
                <a:lnTo>
                  <a:pt x="109058" y="12891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</p:sp>
      <p:sp>
        <p:nvSpPr>
          <p:cNvPr id="47" name="Google Shape;47;p6"/>
          <p:cNvSpPr/>
          <p:nvPr/>
        </p:nvSpPr>
        <p:spPr>
          <a:xfrm>
            <a:off x="-50" y="266388"/>
            <a:ext cx="1552675" cy="100625"/>
          </a:xfrm>
          <a:custGeom>
            <a:avLst/>
            <a:gdLst/>
            <a:ahLst/>
            <a:cxnLst/>
            <a:rect l="l" t="t" r="r" b="b"/>
            <a:pathLst>
              <a:path w="62107" h="4025" extrusionOk="0">
                <a:moveTo>
                  <a:pt x="62107" y="0"/>
                </a:moveTo>
                <a:lnTo>
                  <a:pt x="0" y="257"/>
                </a:lnTo>
                <a:lnTo>
                  <a:pt x="0" y="4025"/>
                </a:lnTo>
                <a:lnTo>
                  <a:pt x="58219" y="4025"/>
                </a:lnTo>
                <a:close/>
              </a:path>
            </a:pathLst>
          </a:custGeom>
          <a:solidFill>
            <a:srgbClr val="0095DB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chivo Black"/>
              <a:buNone/>
              <a:defRPr sz="2400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chivo Black"/>
              <a:buNone/>
              <a:defRPr sz="2400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chivo Black"/>
              <a:buNone/>
              <a:defRPr sz="2400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chivo Black"/>
              <a:buNone/>
              <a:defRPr sz="2400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chivo Black"/>
              <a:buNone/>
              <a:defRPr sz="2400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chivo Black"/>
              <a:buNone/>
              <a:defRPr sz="2400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chivo Black"/>
              <a:buNone/>
              <a:defRPr sz="2400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chivo Black"/>
              <a:buNone/>
              <a:defRPr sz="2400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chivo Black"/>
              <a:buNone/>
              <a:defRPr sz="2400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3772"/>
              </a:buClr>
              <a:buSzPts val="2000"/>
              <a:buFont typeface="Archivo"/>
              <a:buChar char="●"/>
              <a:defRPr sz="2000">
                <a:solidFill>
                  <a:srgbClr val="11377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13772"/>
              </a:buClr>
              <a:buSzPts val="1400"/>
              <a:buFont typeface="Archivo"/>
              <a:buChar char="○"/>
              <a:defRPr>
                <a:solidFill>
                  <a:srgbClr val="11377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13772"/>
              </a:buClr>
              <a:buSzPts val="1400"/>
              <a:buFont typeface="Archivo"/>
              <a:buChar char="■"/>
              <a:defRPr>
                <a:solidFill>
                  <a:srgbClr val="11377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13772"/>
              </a:buClr>
              <a:buSzPts val="1400"/>
              <a:buFont typeface="Archivo"/>
              <a:buChar char="●"/>
              <a:defRPr>
                <a:solidFill>
                  <a:srgbClr val="11377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13772"/>
              </a:buClr>
              <a:buSzPts val="1400"/>
              <a:buFont typeface="Archivo"/>
              <a:buChar char="○"/>
              <a:defRPr>
                <a:solidFill>
                  <a:srgbClr val="11377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13772"/>
              </a:buClr>
              <a:buSzPts val="1400"/>
              <a:buFont typeface="Archivo"/>
              <a:buChar char="■"/>
              <a:defRPr>
                <a:solidFill>
                  <a:srgbClr val="11377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13772"/>
              </a:buClr>
              <a:buSzPts val="1400"/>
              <a:buFont typeface="Archivo"/>
              <a:buChar char="●"/>
              <a:defRPr>
                <a:solidFill>
                  <a:srgbClr val="11377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13772"/>
              </a:buClr>
              <a:buSzPts val="1400"/>
              <a:buFont typeface="Archivo"/>
              <a:buChar char="○"/>
              <a:defRPr>
                <a:solidFill>
                  <a:srgbClr val="11377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13772"/>
              </a:buClr>
              <a:buSzPts val="1400"/>
              <a:buFont typeface="Archivo"/>
              <a:buChar char="■"/>
              <a:defRPr>
                <a:solidFill>
                  <a:srgbClr val="11377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Liberation Sans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Liberation Sans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blioteca.ibge.gov.br/visualizacao/livros/liv101784_informativo.pdf" TargetMode="External"/><Relationship Id="rId4" Type="http://schemas.openxmlformats.org/officeDocument/2006/relationships/hyperlink" Target="https://piaui.folha.uol.com.br/o-efeito-tesoura-para-mulheres-na-cienci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021495" y="1317716"/>
            <a:ext cx="7193115" cy="4960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Fórum de Pró-Reitores de Gestão de Pessoas das IFES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241884" y="3145274"/>
            <a:ext cx="4660232" cy="9454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Liberation Sans" panose="020B06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endParaRPr lang="pt-BR" sz="1800" dirty="0">
              <a:solidFill>
                <a:srgbClr val="399DFB"/>
              </a:solidFill>
            </a:endParaRPr>
          </a:p>
        </p:txBody>
      </p:sp>
      <p:pic>
        <p:nvPicPr>
          <p:cNvPr id="1026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12" y="4503890"/>
            <a:ext cx="2025372" cy="6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27394" y="3618004"/>
            <a:ext cx="4735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50" dirty="0" err="1" smtClean="0">
                <a:ln w="0"/>
                <a:solidFill>
                  <a:srgbClr val="1641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Sra</a:t>
            </a:r>
            <a:r>
              <a:rPr lang="pt-BR" b="1" spc="50" dirty="0" smtClean="0">
                <a:ln w="0"/>
                <a:solidFill>
                  <a:srgbClr val="1641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Mirian Dantas dos Santos</a:t>
            </a:r>
          </a:p>
          <a:p>
            <a:r>
              <a:rPr lang="pt-BR" b="1" spc="50" dirty="0" smtClean="0">
                <a:ln w="0"/>
                <a:solidFill>
                  <a:srgbClr val="1641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Coordenadora </a:t>
            </a:r>
            <a:r>
              <a:rPr lang="pt-BR" b="1" spc="50" dirty="0">
                <a:ln w="0"/>
                <a:solidFill>
                  <a:srgbClr val="1641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Nacional do </a:t>
            </a:r>
            <a:r>
              <a:rPr lang="pt-BR" b="1" spc="50" dirty="0" smtClean="0">
                <a:ln w="0"/>
                <a:solidFill>
                  <a:srgbClr val="1641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FORGEPE/ANDIFES</a:t>
            </a:r>
          </a:p>
          <a:p>
            <a:r>
              <a:rPr lang="pt-BR" b="1" spc="50" dirty="0" smtClean="0">
                <a:ln w="0"/>
                <a:solidFill>
                  <a:srgbClr val="1641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Pró-Reitora de Gestão de Pessoas da UFRN</a:t>
            </a:r>
          </a:p>
          <a:p>
            <a:r>
              <a:rPr lang="pt-BR" b="1" spc="50" dirty="0" smtClean="0">
                <a:ln w="0"/>
                <a:solidFill>
                  <a:srgbClr val="1641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forgepe.andifes@gmail.com</a:t>
            </a:r>
            <a:endParaRPr lang="pt-BR" b="1" spc="50" dirty="0">
              <a:ln w="0"/>
              <a:solidFill>
                <a:srgbClr val="16419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15;p16"/>
          <p:cNvSpPr txBox="1">
            <a:spLocks/>
          </p:cNvSpPr>
          <p:nvPr/>
        </p:nvSpPr>
        <p:spPr>
          <a:xfrm>
            <a:off x="170985" y="1940312"/>
            <a:ext cx="8712819" cy="131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Archivo Black"/>
              <a:buNone/>
              <a:defRPr sz="3600" b="1" i="0" u="none" strike="noStrike" cap="none">
                <a:solidFill>
                  <a:srgbClr val="164194"/>
                </a:solidFill>
                <a:latin typeface="Liberation Sans" panose="020B0604020202020204" pitchFamily="34" charset="0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Archivo Black"/>
              <a:buNone/>
              <a:defRPr sz="3600" b="0" i="0" u="none" strike="noStrike" cap="none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Archivo Black"/>
              <a:buNone/>
              <a:defRPr sz="3600" b="0" i="0" u="none" strike="noStrike" cap="none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Archivo Black"/>
              <a:buNone/>
              <a:defRPr sz="3600" b="0" i="0" u="none" strike="noStrike" cap="none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Archivo Black"/>
              <a:buNone/>
              <a:defRPr sz="3600" b="0" i="0" u="none" strike="noStrike" cap="none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Archivo Black"/>
              <a:buNone/>
              <a:defRPr sz="3600" b="0" i="0" u="none" strike="noStrike" cap="none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Archivo Black"/>
              <a:buNone/>
              <a:defRPr sz="3600" b="0" i="0" u="none" strike="noStrike" cap="none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Archivo Black"/>
              <a:buNone/>
              <a:defRPr sz="3600" b="0" i="0" u="none" strike="noStrike" cap="none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Archivo Black"/>
              <a:buNone/>
              <a:defRPr sz="3600" b="0" i="0" u="none" strike="noStrike" cap="none">
                <a:solidFill>
                  <a:srgbClr val="164194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Gestoras </a:t>
            </a:r>
            <a:r>
              <a:rPr lang="pt-BR" sz="3000" b="0" dirty="0">
                <a:latin typeface="Arial" panose="020B0604020202020204" pitchFamily="34" charset="0"/>
                <a:cs typeface="Arial" panose="020B0604020202020204" pitchFamily="34" charset="0"/>
              </a:rPr>
              <a:t>no Serviço Público: </a:t>
            </a:r>
            <a:endParaRPr lang="pt-BR" sz="3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Desafios </a:t>
            </a:r>
            <a:r>
              <a:rPr lang="pt-BR" sz="3000" b="0" dirty="0">
                <a:latin typeface="Arial" panose="020B0604020202020204" pitchFamily="34" charset="0"/>
                <a:cs typeface="Arial" panose="020B0604020202020204" pitchFamily="34" charset="0"/>
              </a:rPr>
              <a:t>e Perspectivas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01" y="393681"/>
            <a:ext cx="3688641" cy="10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089" y="2080537"/>
            <a:ext cx="1777295" cy="1309434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5D3345C-C14C-60C0-DBCB-42709DBF9D7B}"/>
              </a:ext>
            </a:extLst>
          </p:cNvPr>
          <p:cNvSpPr txBox="1"/>
          <p:nvPr/>
        </p:nvSpPr>
        <p:spPr>
          <a:xfrm>
            <a:off x="6948084" y="4367900"/>
            <a:ext cx="2055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164194"/>
                </a:solidFill>
              </a:rPr>
              <a:t>Fonte: Estatísticas de Gênero: Indicadores sociais das mulheres no Brasil - 2a </a:t>
            </a:r>
            <a:r>
              <a:rPr lang="pt-BR" sz="1000" dirty="0" smtClean="0">
                <a:solidFill>
                  <a:srgbClr val="164194"/>
                </a:solidFill>
              </a:rPr>
              <a:t>edição</a:t>
            </a:r>
            <a:endParaRPr lang="pt-BR" sz="1000" dirty="0">
              <a:solidFill>
                <a:srgbClr val="164194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2619261" y="409716"/>
            <a:ext cx="4346533" cy="4640792"/>
            <a:chOff x="2233693" y="829312"/>
            <a:chExt cx="4141354" cy="4314188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3693" y="829312"/>
              <a:ext cx="4141354" cy="4314188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2453267" y="1477108"/>
              <a:ext cx="87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2020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6120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82" y="854928"/>
            <a:ext cx="5360220" cy="39830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5D3345C-C14C-60C0-DBCB-42709DBF9D7B}"/>
              </a:ext>
            </a:extLst>
          </p:cNvPr>
          <p:cNvSpPr txBox="1"/>
          <p:nvPr/>
        </p:nvSpPr>
        <p:spPr>
          <a:xfrm>
            <a:off x="7822132" y="3976218"/>
            <a:ext cx="12772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164194"/>
                </a:solidFill>
              </a:rPr>
              <a:t>Fonte: Estatísticas de Gênero: Indicadores sociais das mulheres no Brasil - 2a </a:t>
            </a:r>
            <a:r>
              <a:rPr lang="pt-BR" sz="1000" dirty="0" smtClean="0">
                <a:solidFill>
                  <a:srgbClr val="164194"/>
                </a:solidFill>
              </a:rPr>
              <a:t>edição</a:t>
            </a:r>
            <a:endParaRPr lang="pt-BR" sz="1000" dirty="0">
              <a:solidFill>
                <a:srgbClr val="164194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81089" y="2080537"/>
            <a:ext cx="1777295" cy="1309434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Gestoras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102764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Agenda 2030</a:t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Objetivos de Desenvolvimento </a:t>
            </a:r>
            <a:r>
              <a:rPr 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Sustentável</a:t>
            </a:r>
            <a:r>
              <a:rPr 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30" y="1405759"/>
            <a:ext cx="7560931" cy="367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47796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de Desenvolvimento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Sustentável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1700" y="1232131"/>
            <a:ext cx="852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Contribuir para o acesso efetivo a oportunidades, de forma justa e igualitária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Promover a equidade de gênero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Conscientização e educação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err="1" smtClean="0">
                <a:solidFill>
                  <a:srgbClr val="164194"/>
                </a:solidFill>
              </a:rPr>
              <a:t>Mentoria</a:t>
            </a:r>
            <a:r>
              <a:rPr lang="pt-BR" b="1" dirty="0" smtClean="0">
                <a:solidFill>
                  <a:srgbClr val="164194"/>
                </a:solidFill>
              </a:rPr>
              <a:t> e apoio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Transparência salarial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Desenvolver políticas institucionais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Incentivar a pesquisa em gênero</a:t>
            </a:r>
            <a:endParaRPr lang="pt-BR" dirty="0" smtClean="0">
              <a:solidFill>
                <a:srgbClr val="164194"/>
              </a:solidFill>
            </a:endParaRPr>
          </a:p>
        </p:txBody>
      </p:sp>
      <p:pic>
        <p:nvPicPr>
          <p:cNvPr id="1026" name="Picture 2" descr="Propostas para alcançar o ODS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77" y="1983341"/>
            <a:ext cx="2560638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1531781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 Afirmativas</a:t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Refletir e promover iniciativas que garantam os direitos individuais e civis das mulheres, nos mais diversos espaços, é, também, colaborar para um mundo melhor para todas as pessoas.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1700" y="2228302"/>
            <a:ext cx="8520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164194"/>
                </a:solidFill>
              </a:rPr>
              <a:t>Criação do Ministério das Mulheres</a:t>
            </a:r>
          </a:p>
          <a:p>
            <a:pPr marL="285750" indent="-285750" algn="just">
              <a:lnSpc>
                <a:spcPct val="150000"/>
              </a:lnSpc>
              <a:buClr>
                <a:srgbClr val="164194"/>
              </a:buClr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164194"/>
                </a:solidFill>
              </a:rPr>
              <a:t>Decreto nº 11.351, de 1 de janeiro de 2023</a:t>
            </a:r>
          </a:p>
          <a:p>
            <a:pPr marL="285750" indent="-285750" algn="just">
              <a:lnSpc>
                <a:spcPct val="150000"/>
              </a:lnSpc>
              <a:buClr>
                <a:srgbClr val="164194"/>
              </a:buClr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164194"/>
                </a:solidFill>
              </a:rPr>
              <a:t>Criado para assegurar que as políticas públicas voltadas às mulheres recebessem maior atenção.</a:t>
            </a:r>
          </a:p>
          <a:p>
            <a:pPr marL="285750" indent="-285750" algn="just">
              <a:lnSpc>
                <a:spcPct val="150000"/>
              </a:lnSpc>
              <a:buClr>
                <a:srgbClr val="164194"/>
              </a:buClr>
              <a:buFont typeface="Courier New" panose="02070309020205020404" pitchFamily="49" charset="0"/>
              <a:buChar char="o"/>
            </a:pPr>
            <a:endParaRPr lang="pt-BR" dirty="0">
              <a:solidFill>
                <a:srgbClr val="164194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164194"/>
                </a:solidFill>
              </a:rPr>
              <a:t>Igualdade salarial</a:t>
            </a:r>
            <a:endParaRPr lang="pt-BR" b="1" dirty="0">
              <a:solidFill>
                <a:srgbClr val="164194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164194"/>
              </a:buClr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164194"/>
                </a:solidFill>
              </a:rPr>
              <a:t>Lei </a:t>
            </a:r>
            <a:r>
              <a:rPr lang="pt-BR" dirty="0">
                <a:solidFill>
                  <a:srgbClr val="164194"/>
                </a:solidFill>
              </a:rPr>
              <a:t>nº </a:t>
            </a:r>
            <a:r>
              <a:rPr lang="pt-BR" dirty="0" smtClean="0">
                <a:solidFill>
                  <a:srgbClr val="164194"/>
                </a:solidFill>
              </a:rPr>
              <a:t>14.611</a:t>
            </a:r>
            <a:r>
              <a:rPr lang="pt-BR" dirty="0">
                <a:solidFill>
                  <a:srgbClr val="164194"/>
                </a:solidFill>
              </a:rPr>
              <a:t>, de </a:t>
            </a:r>
            <a:r>
              <a:rPr lang="pt-BR" dirty="0" smtClean="0">
                <a:solidFill>
                  <a:srgbClr val="164194"/>
                </a:solidFill>
              </a:rPr>
              <a:t>3 </a:t>
            </a:r>
            <a:r>
              <a:rPr lang="pt-BR" dirty="0">
                <a:solidFill>
                  <a:srgbClr val="164194"/>
                </a:solidFill>
              </a:rPr>
              <a:t>de </a:t>
            </a:r>
            <a:r>
              <a:rPr lang="pt-BR" dirty="0" smtClean="0">
                <a:solidFill>
                  <a:srgbClr val="164194"/>
                </a:solidFill>
              </a:rPr>
              <a:t>julho </a:t>
            </a:r>
            <a:r>
              <a:rPr lang="pt-BR" dirty="0">
                <a:solidFill>
                  <a:srgbClr val="164194"/>
                </a:solidFill>
              </a:rPr>
              <a:t>de 2023</a:t>
            </a:r>
          </a:p>
          <a:p>
            <a:pPr marL="285750" indent="-285750" algn="just">
              <a:lnSpc>
                <a:spcPct val="150000"/>
              </a:lnSpc>
              <a:buClr>
                <a:srgbClr val="164194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164194"/>
                </a:solidFill>
              </a:rPr>
              <a:t>Busca a garantia de salários iguais e de critérios remuneratórios entre homens e mulheres no exercício da mesma função, ou que realizam trabalho de igual </a:t>
            </a:r>
            <a:r>
              <a:rPr lang="pt-BR" dirty="0">
                <a:solidFill>
                  <a:srgbClr val="164194"/>
                </a:solidFill>
              </a:rPr>
              <a:t>valor.</a:t>
            </a:r>
            <a:endParaRPr lang="pt-BR" dirty="0">
              <a:solidFill>
                <a:srgbClr val="164194"/>
              </a:solidFill>
            </a:endParaRPr>
          </a:p>
          <a:p>
            <a:pPr algn="just">
              <a:lnSpc>
                <a:spcPct val="150000"/>
              </a:lnSpc>
              <a:buClr>
                <a:srgbClr val="164194"/>
              </a:buClr>
            </a:pPr>
            <a:endParaRPr lang="pt-BR" dirty="0" smtClean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4779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1700" y="1449662"/>
            <a:ext cx="852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 Piauí (2023)</a:t>
            </a:r>
          </a:p>
          <a:p>
            <a:r>
              <a:rPr lang="pt-BR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em: </a:t>
            </a:r>
            <a:r>
              <a:rPr lang="pt-BR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https://piaui.folha.uol.com.br/o-efeito-tesoura-para-mulheres-na-ciencia/</a:t>
            </a:r>
            <a:r>
              <a:rPr lang="pt-BR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Acesso em: 23 out. </a:t>
            </a:r>
            <a:r>
              <a:rPr lang="pt-BR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endParaRPr lang="pt-BR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Estatísticas de Gênero Indicadores sociais das mulheres no Brasil - IBGE (2021) </a:t>
            </a:r>
          </a:p>
          <a:p>
            <a:pPr>
              <a:defRPr/>
            </a:pPr>
            <a:r>
              <a:rPr lang="pt-BR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em: </a:t>
            </a:r>
            <a:r>
              <a:rPr lang="pt-BR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https://biblioteca.ibge.gov.br/visualizacao/livros/liv101784_informativo.pdf</a:t>
            </a:r>
            <a:r>
              <a:rPr lang="pt-BR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 Acesso em: 23 out. </a:t>
            </a:r>
            <a:r>
              <a:rPr lang="pt-BR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pt-BR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107926"/>
            <a:ext cx="8520600" cy="751038"/>
          </a:xfrm>
        </p:spPr>
        <p:txBody>
          <a:bodyPr anchor="ctr"/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ea typeface="Alleana Script" panose="02000508000000020003" pitchFamily="50" charset="0"/>
                <a:cs typeface="Arial" panose="020B0604020202020204" pitchFamily="34" charset="0"/>
              </a:rPr>
              <a:t>Muito Obrigada</a:t>
            </a:r>
            <a:endParaRPr lang="pt-BR" sz="6000" dirty="0">
              <a:latin typeface="Arial" panose="020B0604020202020204" pitchFamily="34" charset="0"/>
              <a:ea typeface="Alleana Script" panose="02000508000000020003" pitchFamily="50" charset="0"/>
              <a:cs typeface="Arial" panose="020B0604020202020204" pitchFamily="34" charset="0"/>
            </a:endParaRPr>
          </a:p>
        </p:txBody>
      </p:sp>
      <p:pic>
        <p:nvPicPr>
          <p:cNvPr id="3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7173951" y="321905"/>
            <a:ext cx="1830016" cy="622231"/>
          </a:xfrm>
          <a:prstGeom prst="rect">
            <a:avLst/>
          </a:prstGeom>
          <a:ln>
            <a:noFill/>
          </a:ln>
        </p:spPr>
      </p:pic>
      <p:pic>
        <p:nvPicPr>
          <p:cNvPr id="4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42" y="4720584"/>
            <a:ext cx="1187316" cy="3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2" y="1989611"/>
            <a:ext cx="4486275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82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4779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1700" y="1232131"/>
            <a:ext cx="8520600" cy="34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Estereótipos de gênero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Equilíbrio trabalho – vida pessoal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Assédio e discriminação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Falta de oportunidades e preconceito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Desigualdades salariais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Baixa representatividade política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Menor presença em cargos de poder/gestão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Saúde mental</a:t>
            </a:r>
            <a:endParaRPr lang="pt-BR" dirty="0" smtClean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4779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Perfil da Liderança das Mulheres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1700" y="1232131"/>
            <a:ext cx="852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Capacidade de exercer influência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Mais empatia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Maior flexibilidade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Capacidade de tomar iniciativas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Relações interpessoais e negociação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Capacidade motivacional</a:t>
            </a:r>
          </a:p>
          <a:p>
            <a:pPr marL="285750" indent="-285750" algn="just">
              <a:lnSpc>
                <a:spcPct val="200000"/>
              </a:lnSpc>
              <a:buClr>
                <a:srgbClr val="164194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64194"/>
                </a:solidFill>
              </a:rPr>
              <a:t>Facilidade em agir com resiliência</a:t>
            </a:r>
            <a:endParaRPr lang="pt-BR" dirty="0" smtClean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47796"/>
          </a:xfrm>
        </p:spPr>
        <p:txBody>
          <a:bodyPr/>
          <a:lstStyle/>
          <a:p>
            <a:r>
              <a:rPr lang="pt-BR" dirty="0"/>
              <a:t>Mulheres nas Universidades Federais</a:t>
            </a: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025915"/>
            <a:ext cx="8456383" cy="40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47796"/>
          </a:xfrm>
        </p:spPr>
        <p:txBody>
          <a:bodyPr/>
          <a:lstStyle/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Mulheres com Designação nas Universidades Federais</a:t>
            </a: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025915"/>
            <a:ext cx="8419376" cy="4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01" y="1180522"/>
            <a:ext cx="4925554" cy="15239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na Pesquisa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3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5D3345C-C14C-60C0-DBCB-42709DBF9D7B}"/>
              </a:ext>
            </a:extLst>
          </p:cNvPr>
          <p:cNvSpPr txBox="1"/>
          <p:nvPr/>
        </p:nvSpPr>
        <p:spPr>
          <a:xfrm>
            <a:off x="4904767" y="4709871"/>
            <a:ext cx="4100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164194"/>
                </a:solidFill>
              </a:rPr>
              <a:t>Fonte: Dados da Capes organizados pelo </a:t>
            </a:r>
            <a:r>
              <a:rPr lang="pt-BR" sz="1000" dirty="0" err="1" smtClean="0">
                <a:solidFill>
                  <a:srgbClr val="164194"/>
                </a:solidFill>
              </a:rPr>
              <a:t>Gemaa</a:t>
            </a:r>
            <a:r>
              <a:rPr lang="pt-BR" sz="1000" dirty="0" smtClean="0">
                <a:solidFill>
                  <a:srgbClr val="164194"/>
                </a:solidFill>
              </a:rPr>
              <a:t>/</a:t>
            </a:r>
            <a:r>
              <a:rPr lang="pt-BR" sz="1000" dirty="0" err="1" smtClean="0">
                <a:solidFill>
                  <a:srgbClr val="164194"/>
                </a:solidFill>
              </a:rPr>
              <a:t>Iesp</a:t>
            </a:r>
            <a:r>
              <a:rPr lang="pt-BR" sz="1000" dirty="0" smtClean="0">
                <a:solidFill>
                  <a:srgbClr val="164194"/>
                </a:solidFill>
              </a:rPr>
              <a:t>-Uerj </a:t>
            </a:r>
            <a:r>
              <a:rPr lang="pt-BR" sz="1000" dirty="0" err="1" smtClean="0">
                <a:solidFill>
                  <a:srgbClr val="164194"/>
                </a:solidFill>
              </a:rPr>
              <a:t>Jun</a:t>
            </a:r>
            <a:r>
              <a:rPr lang="pt-BR" sz="1000" dirty="0" smtClean="0">
                <a:solidFill>
                  <a:srgbClr val="164194"/>
                </a:solidFill>
              </a:rPr>
              <a:t>/2023</a:t>
            </a:r>
            <a:endParaRPr lang="pt-BR" sz="1000" dirty="0">
              <a:solidFill>
                <a:srgbClr val="164194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7460" y="2906949"/>
            <a:ext cx="828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164194"/>
                </a:solidFill>
              </a:rPr>
              <a:t>PARTICIPAÇÃO DE MULHERES NA PESQUISA DIMINUI CONFORME A CARREIRA ACADÊMICA PROGRIDE.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15892" y="3716077"/>
            <a:ext cx="750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164194"/>
                </a:solidFill>
              </a:rPr>
              <a:t>O efeito-tesoura na carreira científica atinge mais as mulheres: são </a:t>
            </a:r>
            <a:r>
              <a:rPr lang="pt-BR" sz="1600" b="1" dirty="0" smtClean="0">
                <a:solidFill>
                  <a:srgbClr val="164194"/>
                </a:solidFill>
              </a:rPr>
              <a:t>55% no mestrado</a:t>
            </a:r>
            <a:r>
              <a:rPr lang="pt-BR" sz="1600" dirty="0" smtClean="0">
                <a:solidFill>
                  <a:srgbClr val="164194"/>
                </a:solidFill>
              </a:rPr>
              <a:t>, reduzindo para </a:t>
            </a:r>
            <a:r>
              <a:rPr lang="pt-BR" sz="1600" b="1" dirty="0" smtClean="0">
                <a:solidFill>
                  <a:srgbClr val="164194"/>
                </a:solidFill>
              </a:rPr>
              <a:t>53% no doutorado</a:t>
            </a:r>
            <a:r>
              <a:rPr lang="pt-BR" sz="1600" dirty="0" smtClean="0">
                <a:solidFill>
                  <a:srgbClr val="164194"/>
                </a:solidFill>
              </a:rPr>
              <a:t>, mas elas representam apenas </a:t>
            </a:r>
            <a:r>
              <a:rPr lang="pt-BR" sz="1600" b="1" dirty="0" smtClean="0">
                <a:solidFill>
                  <a:srgbClr val="164194"/>
                </a:solidFill>
              </a:rPr>
              <a:t>42% do corpo docente.</a:t>
            </a:r>
          </a:p>
        </p:txBody>
      </p:sp>
    </p:spTree>
    <p:extLst>
      <p:ext uri="{BB962C8B-B14F-4D97-AF65-F5344CB8AC3E}">
        <p14:creationId xmlns:p14="http://schemas.microsoft.com/office/powerpoint/2010/main" val="9023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4779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na Docência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5D3345C-C14C-60C0-DBCB-42709DBF9D7B}"/>
              </a:ext>
            </a:extLst>
          </p:cNvPr>
          <p:cNvSpPr txBox="1"/>
          <p:nvPr/>
        </p:nvSpPr>
        <p:spPr>
          <a:xfrm>
            <a:off x="4904767" y="4709871"/>
            <a:ext cx="4100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164194"/>
                </a:solidFill>
              </a:rPr>
              <a:t>Fonte: Dados da Capes organizados pelo </a:t>
            </a:r>
            <a:r>
              <a:rPr lang="pt-BR" sz="1000" dirty="0" err="1" smtClean="0">
                <a:solidFill>
                  <a:srgbClr val="164194"/>
                </a:solidFill>
              </a:rPr>
              <a:t>Gemaa</a:t>
            </a:r>
            <a:r>
              <a:rPr lang="pt-BR" sz="1000" dirty="0" smtClean="0">
                <a:solidFill>
                  <a:srgbClr val="164194"/>
                </a:solidFill>
              </a:rPr>
              <a:t>/</a:t>
            </a:r>
            <a:r>
              <a:rPr lang="pt-BR" sz="1000" dirty="0" err="1" smtClean="0">
                <a:solidFill>
                  <a:srgbClr val="164194"/>
                </a:solidFill>
              </a:rPr>
              <a:t>Iesp</a:t>
            </a:r>
            <a:r>
              <a:rPr lang="pt-BR" sz="1000" dirty="0" smtClean="0">
                <a:solidFill>
                  <a:srgbClr val="164194"/>
                </a:solidFill>
              </a:rPr>
              <a:t>-Uerj </a:t>
            </a:r>
            <a:r>
              <a:rPr lang="pt-BR" sz="1000" dirty="0" err="1" smtClean="0">
                <a:solidFill>
                  <a:srgbClr val="164194"/>
                </a:solidFill>
              </a:rPr>
              <a:t>Jun</a:t>
            </a:r>
            <a:r>
              <a:rPr lang="pt-BR" sz="1000" dirty="0" smtClean="0">
                <a:solidFill>
                  <a:srgbClr val="164194"/>
                </a:solidFill>
              </a:rPr>
              <a:t>/2023</a:t>
            </a:r>
            <a:endParaRPr lang="pt-BR" sz="1000" dirty="0">
              <a:solidFill>
                <a:srgbClr val="164194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588" y="1073044"/>
            <a:ext cx="1563377" cy="159040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64574" y="2917125"/>
            <a:ext cx="720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164194"/>
                </a:solidFill>
              </a:rPr>
              <a:t>PRESENÇA DE MULHERES NA DOCÊNCIA AUMENTOU 13,5% EM 16 ANOS.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99316" y="3721165"/>
            <a:ext cx="693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164194"/>
                </a:solidFill>
              </a:rPr>
              <a:t>Em 2014, elas eram </a:t>
            </a:r>
            <a:r>
              <a:rPr lang="pt-BR" sz="1600" b="1" dirty="0" smtClean="0">
                <a:solidFill>
                  <a:srgbClr val="164194"/>
                </a:solidFill>
              </a:rPr>
              <a:t>37% das professoras permanentes de programas de pós-graduação </a:t>
            </a:r>
            <a:r>
              <a:rPr lang="pt-BR" sz="1600" dirty="0" smtClean="0">
                <a:solidFill>
                  <a:srgbClr val="164194"/>
                </a:solidFill>
              </a:rPr>
              <a:t>de universidades brasileiras; em 2020, sua presença </a:t>
            </a:r>
            <a:r>
              <a:rPr lang="pt-BR" sz="1600" b="1" dirty="0" smtClean="0">
                <a:solidFill>
                  <a:srgbClr val="164194"/>
                </a:solidFill>
              </a:rPr>
              <a:t>aumentou para 42%.</a:t>
            </a:r>
          </a:p>
        </p:txBody>
      </p:sp>
    </p:spTree>
    <p:extLst>
      <p:ext uri="{BB962C8B-B14F-4D97-AF65-F5344CB8AC3E}">
        <p14:creationId xmlns:p14="http://schemas.microsoft.com/office/powerpoint/2010/main" val="9316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4779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Bolsistas CNPQ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2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5D3345C-C14C-60C0-DBCB-42709DBF9D7B}"/>
              </a:ext>
            </a:extLst>
          </p:cNvPr>
          <p:cNvSpPr txBox="1"/>
          <p:nvPr/>
        </p:nvSpPr>
        <p:spPr>
          <a:xfrm>
            <a:off x="4904767" y="4709871"/>
            <a:ext cx="4099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164194"/>
                </a:solidFill>
              </a:rPr>
              <a:t>Fonte: Dados do CNPq organizados pelo </a:t>
            </a:r>
            <a:r>
              <a:rPr lang="pt-BR" sz="1000" dirty="0" err="1">
                <a:solidFill>
                  <a:srgbClr val="164194"/>
                </a:solidFill>
              </a:rPr>
              <a:t>Parent</a:t>
            </a:r>
            <a:r>
              <a:rPr lang="pt-BR" sz="1000" dirty="0">
                <a:solidFill>
                  <a:srgbClr val="164194"/>
                </a:solidFill>
              </a:rPr>
              <a:t> in </a:t>
            </a:r>
            <a:r>
              <a:rPr lang="pt-BR" sz="1000" dirty="0" smtClean="0">
                <a:solidFill>
                  <a:srgbClr val="164194"/>
                </a:solidFill>
              </a:rPr>
              <a:t>Science </a:t>
            </a:r>
            <a:r>
              <a:rPr lang="pt-BR" sz="1000" dirty="0" err="1" smtClean="0">
                <a:solidFill>
                  <a:srgbClr val="164194"/>
                </a:solidFill>
              </a:rPr>
              <a:t>Jun</a:t>
            </a:r>
            <a:r>
              <a:rPr lang="pt-BR" sz="1000" dirty="0" smtClean="0">
                <a:solidFill>
                  <a:srgbClr val="164194"/>
                </a:solidFill>
              </a:rPr>
              <a:t>/2023</a:t>
            </a:r>
            <a:endParaRPr lang="pt-BR" sz="1000" dirty="0">
              <a:solidFill>
                <a:srgbClr val="164194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787" y="616012"/>
            <a:ext cx="1364980" cy="192467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90593" y="2746520"/>
            <a:ext cx="715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164194"/>
                </a:solidFill>
              </a:rPr>
              <a:t>A CADA 100 BOLSISTAS DO CNPQ, 65 SÃO HOMENS E 35 SÃO MULHERES; NO NÍVEL 1A, O MAIS ALTO, 73 SÃO HOMENS E 27 SÃO MULHERES.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06389" y="3715974"/>
            <a:ext cx="712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164194"/>
                </a:solidFill>
              </a:rPr>
              <a:t>Dos </a:t>
            </a:r>
            <a:r>
              <a:rPr lang="pt-BR" sz="1600" b="1" dirty="0" smtClean="0">
                <a:solidFill>
                  <a:srgbClr val="164194"/>
                </a:solidFill>
              </a:rPr>
              <a:t>20,9 mil bolsistas vigentes </a:t>
            </a:r>
            <a:r>
              <a:rPr lang="pt-BR" sz="1600" dirty="0" smtClean="0">
                <a:solidFill>
                  <a:srgbClr val="164194"/>
                </a:solidFill>
              </a:rPr>
              <a:t>de todos os níveis em 2022, 13,5 mil são homens e </a:t>
            </a:r>
            <a:r>
              <a:rPr lang="pt-BR" sz="1600" b="1" dirty="0" smtClean="0">
                <a:solidFill>
                  <a:srgbClr val="164194"/>
                </a:solidFill>
              </a:rPr>
              <a:t>7,4 mil são mulheres</a:t>
            </a:r>
            <a:r>
              <a:rPr lang="pt-BR" sz="1600" dirty="0" smtClean="0">
                <a:solidFill>
                  <a:srgbClr val="164194"/>
                </a:solidFill>
              </a:rPr>
              <a:t>. O nível mais alto apresenta uma discrepância maior: de </a:t>
            </a:r>
            <a:r>
              <a:rPr lang="pt-BR" sz="1600" b="1" dirty="0" smtClean="0">
                <a:solidFill>
                  <a:srgbClr val="164194"/>
                </a:solidFill>
              </a:rPr>
              <a:t>1,4 mil bolsistas</a:t>
            </a:r>
            <a:r>
              <a:rPr lang="pt-BR" sz="1600" dirty="0" smtClean="0">
                <a:solidFill>
                  <a:srgbClr val="164194"/>
                </a:solidFill>
              </a:rPr>
              <a:t>, 1 mil são do gênero masculino e </a:t>
            </a:r>
            <a:r>
              <a:rPr lang="pt-BR" sz="1600" b="1" dirty="0" smtClean="0">
                <a:solidFill>
                  <a:srgbClr val="164194"/>
                </a:solidFill>
              </a:rPr>
              <a:t>385 do gênero feminino.</a:t>
            </a:r>
          </a:p>
        </p:txBody>
      </p:sp>
    </p:spTree>
    <p:extLst>
      <p:ext uri="{BB962C8B-B14F-4D97-AF65-F5344CB8AC3E}">
        <p14:creationId xmlns:p14="http://schemas.microsoft.com/office/powerpoint/2010/main" val="36238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319" y="1250305"/>
            <a:ext cx="1759917" cy="12931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4779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Maternidade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 descr="Capturar.JPG"/>
          <p:cNvPicPr/>
          <p:nvPr/>
        </p:nvPicPr>
        <p:blipFill>
          <a:blip r:embed="rId3" cstate="print"/>
          <a:stretch/>
        </p:blipFill>
        <p:spPr>
          <a:xfrm>
            <a:off x="8058615" y="321907"/>
            <a:ext cx="945351" cy="295128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ome - Andif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1" y="616012"/>
            <a:ext cx="783942" cy="2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5D3345C-C14C-60C0-DBCB-42709DBF9D7B}"/>
              </a:ext>
            </a:extLst>
          </p:cNvPr>
          <p:cNvSpPr txBox="1"/>
          <p:nvPr/>
        </p:nvSpPr>
        <p:spPr>
          <a:xfrm>
            <a:off x="4904767" y="4709871"/>
            <a:ext cx="4099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164194"/>
                </a:solidFill>
              </a:rPr>
              <a:t>Fonte: Dados do CNPq organizados pelo </a:t>
            </a:r>
            <a:r>
              <a:rPr lang="pt-BR" sz="1000" dirty="0" err="1">
                <a:solidFill>
                  <a:srgbClr val="164194"/>
                </a:solidFill>
              </a:rPr>
              <a:t>Parent</a:t>
            </a:r>
            <a:r>
              <a:rPr lang="pt-BR" sz="1000" dirty="0">
                <a:solidFill>
                  <a:srgbClr val="164194"/>
                </a:solidFill>
              </a:rPr>
              <a:t> in </a:t>
            </a:r>
            <a:r>
              <a:rPr lang="pt-BR" sz="1000" dirty="0" smtClean="0">
                <a:solidFill>
                  <a:srgbClr val="164194"/>
                </a:solidFill>
              </a:rPr>
              <a:t>Science </a:t>
            </a:r>
            <a:r>
              <a:rPr lang="pt-BR" sz="1000" dirty="0" err="1" smtClean="0">
                <a:solidFill>
                  <a:srgbClr val="164194"/>
                </a:solidFill>
              </a:rPr>
              <a:t>Jun</a:t>
            </a:r>
            <a:r>
              <a:rPr lang="pt-BR" sz="1000" dirty="0" smtClean="0">
                <a:solidFill>
                  <a:srgbClr val="164194"/>
                </a:solidFill>
              </a:rPr>
              <a:t>/2023</a:t>
            </a:r>
            <a:endParaRPr lang="pt-BR" sz="1000" dirty="0">
              <a:solidFill>
                <a:srgbClr val="164194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7460" y="2706231"/>
            <a:ext cx="828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164194"/>
                </a:solidFill>
              </a:rPr>
              <a:t>APENAS 16% DAS FICHAS DE AVALIAÇÃO DA CAPES FAZEM MENÇÃO À MATERNIDADE, OUTRAS 82% NÃO ADOTAM NENHUMA 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5892" y="3515359"/>
            <a:ext cx="7504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164194"/>
                </a:solidFill>
              </a:rPr>
              <a:t>Dos 49 documentos que apresentam os métodos de avaliação de programas de pós-graduação da Capes, </a:t>
            </a:r>
            <a:r>
              <a:rPr lang="pt-BR" sz="1600" b="1" dirty="0" smtClean="0">
                <a:solidFill>
                  <a:srgbClr val="164194"/>
                </a:solidFill>
              </a:rPr>
              <a:t>apenas 8 flexibilizam alguns critérios em relação à maternidade</a:t>
            </a:r>
            <a:r>
              <a:rPr lang="pt-BR" sz="1600" dirty="0" smtClean="0">
                <a:solidFill>
                  <a:srgbClr val="164194"/>
                </a:solidFill>
              </a:rPr>
              <a:t>, um menciona licença de forma geral e os outros 40 não têm nenhuma ação.</a:t>
            </a:r>
            <a:endParaRPr lang="pt-BR" sz="1600" b="1" dirty="0" smtClean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Personalizada 2">
      <a:majorFont>
        <a:latin typeface="Liberation Sans"/>
        <a:ea typeface=""/>
        <a:cs typeface=""/>
      </a:majorFont>
      <a:minorFont>
        <a:latin typeface="Liberatio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574</Words>
  <Application>Microsoft Office PowerPoint</Application>
  <PresentationFormat>Apresentação na tela (16:9)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Archivo Black</vt:lpstr>
      <vt:lpstr>Wingdings</vt:lpstr>
      <vt:lpstr>Archivo</vt:lpstr>
      <vt:lpstr>Liberation Sans</vt:lpstr>
      <vt:lpstr>Alleana Script</vt:lpstr>
      <vt:lpstr>Arial</vt:lpstr>
      <vt:lpstr>Courier New</vt:lpstr>
      <vt:lpstr>Simple Light</vt:lpstr>
      <vt:lpstr>Fórum de Pró-Reitores de Gestão de Pessoas das IFES</vt:lpstr>
      <vt:lpstr>Desafios</vt:lpstr>
      <vt:lpstr>Perfil da Liderança das Mulheres</vt:lpstr>
      <vt:lpstr>Mulheres nas Universidades Federais</vt:lpstr>
      <vt:lpstr>Mulheres com Designação nas Universidades Federais</vt:lpstr>
      <vt:lpstr>Mulheres na Pesquisa</vt:lpstr>
      <vt:lpstr>Mulheres na Docência</vt:lpstr>
      <vt:lpstr>Bolsistas CNPQ</vt:lpstr>
      <vt:lpstr>Maternidade</vt:lpstr>
      <vt:lpstr>Mulheres na  Política</vt:lpstr>
      <vt:lpstr>Mulheres Gestoras</vt:lpstr>
      <vt:lpstr>Agenda 2030 Objetivos de Desenvolvimento Sustentável - ODS</vt:lpstr>
      <vt:lpstr>Objetivo de Desenvolvimento Sustentável</vt:lpstr>
      <vt:lpstr>Ações Afirmativas  Refletir e promover iniciativas que garantam os direitos individuais e civis das mulheres, nos mais diversos espaços, é, também, colaborar para um mundo melhor para todas as pessoas.</vt:lpstr>
      <vt:lpstr>Referências</vt:lpstr>
      <vt:lpstr>Muito 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principal</dc:title>
  <dc:creator>usuario</dc:creator>
  <cp:lastModifiedBy>squires</cp:lastModifiedBy>
  <cp:revision>122</cp:revision>
  <cp:lastPrinted>2023-10-17T14:44:24Z</cp:lastPrinted>
  <dcterms:modified xsi:type="dcterms:W3CDTF">2023-10-23T18:04:43Z</dcterms:modified>
</cp:coreProperties>
</file>